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493" r:id="rId3"/>
    <p:sldId id="496" r:id="rId4"/>
    <p:sldId id="497" r:id="rId5"/>
    <p:sldId id="499" r:id="rId6"/>
    <p:sldId id="515" r:id="rId7"/>
    <p:sldId id="500" r:id="rId8"/>
    <p:sldId id="501" r:id="rId9"/>
    <p:sldId id="503" r:id="rId10"/>
    <p:sldId id="504" r:id="rId11"/>
    <p:sldId id="505" r:id="rId12"/>
    <p:sldId id="506" r:id="rId13"/>
    <p:sldId id="494" r:id="rId14"/>
    <p:sldId id="508" r:id="rId15"/>
    <p:sldId id="509" r:id="rId16"/>
    <p:sldId id="495" r:id="rId17"/>
    <p:sldId id="297" r:id="rId18"/>
    <p:sldId id="510" r:id="rId19"/>
    <p:sldId id="511" r:id="rId20"/>
    <p:sldId id="512" r:id="rId21"/>
    <p:sldId id="514" r:id="rId22"/>
    <p:sldId id="513"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5"/>
    <a:srgbClr val="A9A39B"/>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5874" autoAdjust="0"/>
  </p:normalViewPr>
  <p:slideViewPr>
    <p:cSldViewPr snapToGrid="0">
      <p:cViewPr>
        <p:scale>
          <a:sx n="78" d="100"/>
          <a:sy n="78" d="100"/>
        </p:scale>
        <p:origin x="-4128" y="-20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9AA240-A22B-49CF-B594-25DE15EB3C6B}" type="datetimeFigureOut">
              <a:rPr lang="en-US" smtClean="0"/>
              <a:pPr/>
              <a:t>7/25/13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03059F-0FFD-4EA0-B5E8-42EE74A99E92}" type="slidenum">
              <a:rPr lang="en-US" smtClean="0"/>
              <a:pPr/>
              <a:t>‹#›</a:t>
            </a:fld>
            <a:endParaRPr lang="en-US"/>
          </a:p>
        </p:txBody>
      </p:sp>
    </p:spTree>
    <p:extLst>
      <p:ext uri="{BB962C8B-B14F-4D97-AF65-F5344CB8AC3E}">
        <p14:creationId xmlns:p14="http://schemas.microsoft.com/office/powerpoint/2010/main" val="2786986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69C0CA-6DD2-4EF8-AB64-64C6D98AF882}" type="datetimeFigureOut">
              <a:rPr lang="en-US" smtClean="0"/>
              <a:pPr/>
              <a:t>7/25/13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411CE-59C9-436D-8BF7-522EE5EF04A1}" type="slidenum">
              <a:rPr lang="en-US" smtClean="0"/>
              <a:pPr/>
              <a:t>‹#›</a:t>
            </a:fld>
            <a:endParaRPr lang="en-US"/>
          </a:p>
        </p:txBody>
      </p:sp>
    </p:spTree>
    <p:extLst>
      <p:ext uri="{BB962C8B-B14F-4D97-AF65-F5344CB8AC3E}">
        <p14:creationId xmlns:p14="http://schemas.microsoft.com/office/powerpoint/2010/main" val="30215706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1</a:t>
            </a:fld>
            <a:endParaRPr lang="en-US"/>
          </a:p>
        </p:txBody>
      </p:sp>
    </p:spTree>
    <p:extLst>
      <p:ext uri="{BB962C8B-B14F-4D97-AF65-F5344CB8AC3E}">
        <p14:creationId xmlns:p14="http://schemas.microsoft.com/office/powerpoint/2010/main" val="128837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great things about planned gifts if that it is asset driven and not necessarily driven by what’s in someone’s bank account.</a:t>
            </a:r>
          </a:p>
          <a:p>
            <a:endParaRPr lang="en-US" dirty="0" smtClean="0"/>
          </a:p>
          <a:p>
            <a:r>
              <a:rPr lang="en-US" dirty="0" smtClean="0"/>
              <a:t>Many donors get stuck in the ‘check book mentality’, they only think about what they can write a check for when it comes to their giving, and don’t think about the other options that are available to them.</a:t>
            </a:r>
          </a:p>
          <a:p>
            <a:endParaRPr lang="en-US" dirty="0" smtClean="0"/>
          </a:p>
          <a:p>
            <a:r>
              <a:rPr lang="en-US" dirty="0" smtClean="0"/>
              <a:t>In many cases, once someone identifies themselves as a planned gift donor, their annual support increases over time, given that the organization does the appropriate stewardship of that donor.</a:t>
            </a:r>
          </a:p>
          <a:p>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10</a:t>
            </a:fld>
            <a:endParaRPr lang="en-US"/>
          </a:p>
        </p:txBody>
      </p:sp>
    </p:spTree>
    <p:extLst>
      <p:ext uri="{BB962C8B-B14F-4D97-AF65-F5344CB8AC3E}">
        <p14:creationId xmlns:p14="http://schemas.microsoft.com/office/powerpoint/2010/main" val="150471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thing to keep in mind on why we’re investing now in gifts that will be received in the future is that the averages planned gift far outweighs the size of our typical annual gifts.  Depending on what research study you read, the national bequest average ranges from $25,000 to $75,000.</a:t>
            </a:r>
          </a:p>
          <a:p>
            <a:endParaRPr lang="en-US" dirty="0" smtClean="0"/>
          </a:p>
          <a:p>
            <a:r>
              <a:rPr lang="en-US" dirty="0" smtClean="0"/>
              <a:t>For a chapter like ourselves these gifts can be truly transformational!</a:t>
            </a:r>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11</a:t>
            </a:fld>
            <a:endParaRPr lang="en-US"/>
          </a:p>
        </p:txBody>
      </p:sp>
    </p:spTree>
    <p:extLst>
      <p:ext uri="{BB962C8B-B14F-4D97-AF65-F5344CB8AC3E}">
        <p14:creationId xmlns:p14="http://schemas.microsoft.com/office/powerpoint/2010/main" val="2316085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large average size of a planned gift it shouldn’t be a surprise that the cost to raise these gifts is significantly lower than your typical annual gift.</a:t>
            </a:r>
          </a:p>
          <a:p>
            <a:endParaRPr lang="en-US" dirty="0" smtClean="0"/>
          </a:p>
          <a:p>
            <a:r>
              <a:rPr lang="en-US" dirty="0" smtClean="0"/>
              <a:t>In a day and age when ROI is critical to every organizations future, it doesn’t get much better in fundraising than planned giving.</a:t>
            </a:r>
          </a:p>
          <a:p>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12</a:t>
            </a:fld>
            <a:endParaRPr lang="en-US"/>
          </a:p>
        </p:txBody>
      </p:sp>
    </p:spTree>
    <p:extLst>
      <p:ext uri="{BB962C8B-B14F-4D97-AF65-F5344CB8AC3E}">
        <p14:creationId xmlns:p14="http://schemas.microsoft.com/office/powerpoint/2010/main" val="167012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where we’ve been this past year.</a:t>
            </a:r>
          </a:p>
          <a:p>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13</a:t>
            </a:fld>
            <a:endParaRPr lang="en-US"/>
          </a:p>
        </p:txBody>
      </p:sp>
    </p:spTree>
    <p:extLst>
      <p:ext uri="{BB962C8B-B14F-4D97-AF65-F5344CB8AC3E}">
        <p14:creationId xmlns:p14="http://schemas.microsoft.com/office/powerpoint/2010/main" val="127271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14</a:t>
            </a:fld>
            <a:endParaRPr lang="en-US"/>
          </a:p>
        </p:txBody>
      </p:sp>
    </p:spTree>
    <p:extLst>
      <p:ext uri="{BB962C8B-B14F-4D97-AF65-F5344CB8AC3E}">
        <p14:creationId xmlns:p14="http://schemas.microsoft.com/office/powerpoint/2010/main" val="176229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15</a:t>
            </a:fld>
            <a:endParaRPr lang="en-US"/>
          </a:p>
        </p:txBody>
      </p:sp>
    </p:spTree>
    <p:extLst>
      <p:ext uri="{BB962C8B-B14F-4D97-AF65-F5344CB8AC3E}">
        <p14:creationId xmlns:p14="http://schemas.microsoft.com/office/powerpoint/2010/main" val="19914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16</a:t>
            </a:fld>
            <a:endParaRPr lang="en-US"/>
          </a:p>
        </p:txBody>
      </p:sp>
    </p:spTree>
    <p:extLst>
      <p:ext uri="{BB962C8B-B14F-4D97-AF65-F5344CB8AC3E}">
        <p14:creationId xmlns:p14="http://schemas.microsoft.com/office/powerpoint/2010/main" val="1627982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38642B5-9F9A-7543-8784-EAE419A6B33A}" type="slidenum">
              <a:rPr lang="en-US" smtClean="0"/>
              <a:pPr/>
              <a:t>17</a:t>
            </a:fld>
            <a:endParaRPr lang="en-US" dirty="0"/>
          </a:p>
        </p:txBody>
      </p:sp>
    </p:spTree>
    <p:extLst>
      <p:ext uri="{BB962C8B-B14F-4D97-AF65-F5344CB8AC3E}">
        <p14:creationId xmlns:p14="http://schemas.microsoft.com/office/powerpoint/2010/main" val="67367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18</a:t>
            </a:fld>
            <a:endParaRPr lang="en-US"/>
          </a:p>
        </p:txBody>
      </p:sp>
    </p:spTree>
    <p:extLst>
      <p:ext uri="{BB962C8B-B14F-4D97-AF65-F5344CB8AC3E}">
        <p14:creationId xmlns:p14="http://schemas.microsoft.com/office/powerpoint/2010/main" val="104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19</a:t>
            </a:fld>
            <a:endParaRPr lang="en-US"/>
          </a:p>
        </p:txBody>
      </p:sp>
    </p:spTree>
    <p:extLst>
      <p:ext uri="{BB962C8B-B14F-4D97-AF65-F5344CB8AC3E}">
        <p14:creationId xmlns:p14="http://schemas.microsoft.com/office/powerpoint/2010/main" val="287563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2</a:t>
            </a:fld>
            <a:endParaRPr lang="en-US"/>
          </a:p>
        </p:txBody>
      </p:sp>
    </p:spTree>
    <p:extLst>
      <p:ext uri="{BB962C8B-B14F-4D97-AF65-F5344CB8AC3E}">
        <p14:creationId xmlns:p14="http://schemas.microsoft.com/office/powerpoint/2010/main" val="66277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20</a:t>
            </a:fld>
            <a:endParaRPr lang="en-US"/>
          </a:p>
        </p:txBody>
      </p:sp>
    </p:spTree>
    <p:extLst>
      <p:ext uri="{BB962C8B-B14F-4D97-AF65-F5344CB8AC3E}">
        <p14:creationId xmlns:p14="http://schemas.microsoft.com/office/powerpoint/2010/main" val="423426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charities of our size aren’t as fortunate as us to have the support and backing of RMHC Global.  The chapter program that they’ve put in place allows us access to world class training, industry leading research insights and marketing best practices at an affordable cost.</a:t>
            </a:r>
          </a:p>
          <a:p>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21</a:t>
            </a:fld>
            <a:endParaRPr lang="en-US"/>
          </a:p>
        </p:txBody>
      </p:sp>
    </p:spTree>
    <p:extLst>
      <p:ext uri="{BB962C8B-B14F-4D97-AF65-F5344CB8AC3E}">
        <p14:creationId xmlns:p14="http://schemas.microsoft.com/office/powerpoint/2010/main" val="2618712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22</a:t>
            </a:fld>
            <a:endParaRPr lang="en-US"/>
          </a:p>
        </p:txBody>
      </p:sp>
    </p:spTree>
    <p:extLst>
      <p:ext uri="{BB962C8B-B14F-4D97-AF65-F5344CB8AC3E}">
        <p14:creationId xmlns:p14="http://schemas.microsoft.com/office/powerpoint/2010/main" val="42615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23</a:t>
            </a:fld>
            <a:endParaRPr lang="en-US"/>
          </a:p>
        </p:txBody>
      </p:sp>
    </p:spTree>
    <p:extLst>
      <p:ext uri="{BB962C8B-B14F-4D97-AF65-F5344CB8AC3E}">
        <p14:creationId xmlns:p14="http://schemas.microsoft.com/office/powerpoint/2010/main" val="15396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en-US" dirty="0" smtClean="0"/>
              <a:t>Important to talk about the BQ numbers, goal is to make sure you are participating in that pool and also point out that there is great potential there.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p:sp>
      <p:sp>
        <p:nvSpPr>
          <p:cNvPr id="8194" name="Rectangle 2"/>
          <p:cNvSpPr>
            <a:spLocks noGrp="1" noChangeArrowheads="1"/>
          </p:cNvSpPr>
          <p:nvPr>
            <p:ph type="body" idx="1"/>
          </p:nvPr>
        </p:nvSpPr>
        <p:spPr/>
        <p:txBody>
          <a:bodyPr/>
          <a:lstStyle/>
          <a:p>
            <a:r>
              <a:rPr lang="en-US" dirty="0" smtClean="0"/>
              <a:t>PG is NOT just for the wealthy, that being said, there is great potential b/c there is significant wealth in this country.  Even on the conservative end,  more than $41 Trillion dollars will change hands in the next 50 years, and of that, $6 trillion  will be given to charities – (Wealth Transfer Studies – Boston College, Dr. Paul </a:t>
            </a:r>
            <a:r>
              <a:rPr lang="en-US" dirty="0" err="1" smtClean="0"/>
              <a:t>Schervish</a:t>
            </a:r>
            <a:r>
              <a:rPr lang="en-US" dirty="0" smtClean="0"/>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Stelter found that 7% of the population have named a nonprofit in their will.  Of even more importance is that an additional 10% said that they plan to include a nonprofit in their plans within the next 5 years….tremendous opportunity.   </a:t>
            </a:r>
          </a:p>
          <a:p>
            <a:r>
              <a:rPr lang="en-US" dirty="0" smtClean="0"/>
              <a:t>Opportunity for us to build awareness among our donors, volunteers and friends of RMHC.</a:t>
            </a:r>
          </a:p>
          <a:p>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5</a:t>
            </a:fld>
            <a:endParaRPr lang="en-US"/>
          </a:p>
        </p:txBody>
      </p:sp>
    </p:spTree>
    <p:extLst>
      <p:ext uri="{BB962C8B-B14F-4D97-AF65-F5344CB8AC3E}">
        <p14:creationId xmlns:p14="http://schemas.microsoft.com/office/powerpoint/2010/main" val="264122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approach that we are adhering to at RMHC is to concentrate most of our planned giving efforts around the easiest to understand and one of the easiest to execute, bequests!</a:t>
            </a:r>
          </a:p>
          <a:p>
            <a:endParaRPr lang="en-US" dirty="0" smtClean="0"/>
          </a:p>
          <a:p>
            <a:r>
              <a:rPr lang="en-US" dirty="0" smtClean="0"/>
              <a:t>Many nonprofits get stuck in a type of ‘technical paralysis’ when it comes to starting and supporting a planned giving initiative because they think they need to be a tax expert and that planned giving is complicated.  This is not the case!  Nationally the most successful planned giving programs are built on a strong bequest program and that’s how we are building our program as well.</a:t>
            </a:r>
            <a:endParaRPr lang="en-US" smtClean="0"/>
          </a:p>
          <a:p>
            <a:endParaRPr lang="en-US"/>
          </a:p>
        </p:txBody>
      </p:sp>
      <p:sp>
        <p:nvSpPr>
          <p:cNvPr id="4" name="Slide Number Placeholder 3"/>
          <p:cNvSpPr>
            <a:spLocks noGrp="1"/>
          </p:cNvSpPr>
          <p:nvPr>
            <p:ph type="sldNum" sz="quarter" idx="10"/>
          </p:nvPr>
        </p:nvSpPr>
        <p:spPr/>
        <p:txBody>
          <a:bodyPr/>
          <a:lstStyle/>
          <a:p>
            <a:fld id="{A8E411CE-59C9-436D-8BF7-522EE5EF04A1}" type="slidenum">
              <a:rPr lang="en-US" smtClean="0"/>
              <a:pPr/>
              <a:t>6</a:t>
            </a:fld>
            <a:endParaRPr lang="en-US"/>
          </a:p>
        </p:txBody>
      </p:sp>
    </p:spTree>
    <p:extLst>
      <p:ext uri="{BB962C8B-B14F-4D97-AF65-F5344CB8AC3E}">
        <p14:creationId xmlns:p14="http://schemas.microsoft.com/office/powerpoint/2010/main" val="35026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important for us to know?</a:t>
            </a:r>
          </a:p>
          <a:p>
            <a:endParaRPr lang="en-US" dirty="0" smtClean="0"/>
          </a:p>
          <a:p>
            <a:r>
              <a:rPr lang="en-US" dirty="0" smtClean="0"/>
              <a:t>Typically in the past planned giving has only been focused around those individuals over the age of 60, we’ve seen a shift in demographics recently in that more younger donors are doing their planning earlier in life.</a:t>
            </a:r>
          </a:p>
          <a:p>
            <a:endParaRPr lang="en-US" dirty="0" smtClean="0"/>
          </a:p>
          <a:p>
            <a:r>
              <a:rPr lang="en-US" dirty="0" smtClean="0"/>
              <a:t>Part of this is because of the access to information and the ability for individuals young and old to do the appropriate planning for their future.  </a:t>
            </a:r>
          </a:p>
          <a:p>
            <a:endParaRPr lang="en-US" dirty="0" smtClean="0"/>
          </a:p>
          <a:p>
            <a:r>
              <a:rPr lang="en-US" dirty="0" smtClean="0"/>
              <a:t>It’s also because the understanding and awareness that individuals must plan for their future on their own as it’s likely pensions and social security will not be available in the future.</a:t>
            </a:r>
          </a:p>
          <a:p>
            <a:endParaRPr lang="en-US" dirty="0" smtClean="0"/>
          </a:p>
          <a:p>
            <a:r>
              <a:rPr lang="en-US" dirty="0" smtClean="0"/>
              <a:t>We can benefit by this by creating awareness with a wider segment of our donors and for those that identify themselves as having already done this for our chapter it gives us a great opportunity to steward those relationships.</a:t>
            </a:r>
          </a:p>
          <a:p>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7</a:t>
            </a:fld>
            <a:endParaRPr lang="en-US"/>
          </a:p>
        </p:txBody>
      </p:sp>
    </p:spTree>
    <p:extLst>
      <p:ext uri="{BB962C8B-B14F-4D97-AF65-F5344CB8AC3E}">
        <p14:creationId xmlns:p14="http://schemas.microsoft.com/office/powerpoint/2010/main" val="168230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emphasizes the importance of constantly sharing the great stories of the work we do.  The work that RMHC does separates us from other organizations and we need to remember to include that in all of our outreach and help our donors connect the dots that significant gifts like planned gifts can help us do this work into perpetuity.</a:t>
            </a:r>
          </a:p>
          <a:p>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8</a:t>
            </a:fld>
            <a:endParaRPr lang="en-US"/>
          </a:p>
        </p:txBody>
      </p:sp>
    </p:spTree>
    <p:extLst>
      <p:ext uri="{BB962C8B-B14F-4D97-AF65-F5344CB8AC3E}">
        <p14:creationId xmlns:p14="http://schemas.microsoft.com/office/powerpoint/2010/main" val="74847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private nature of planned gifts, one of the best ways that we can gauge success in the short term is by actively tracking our legacy society growth.</a:t>
            </a:r>
          </a:p>
          <a:p>
            <a:endParaRPr lang="en-US" dirty="0" smtClean="0"/>
          </a:p>
          <a:p>
            <a:r>
              <a:rPr lang="en-US" dirty="0" smtClean="0"/>
              <a:t>Stelter found in their 2010 Client Survey that those nonprofits that had actively promoted their planned giving programs over a four year period saw a significant growth of 25% in their societies.</a:t>
            </a:r>
          </a:p>
          <a:p>
            <a:endParaRPr lang="en-US" dirty="0"/>
          </a:p>
        </p:txBody>
      </p:sp>
      <p:sp>
        <p:nvSpPr>
          <p:cNvPr id="4" name="Slide Number Placeholder 3"/>
          <p:cNvSpPr>
            <a:spLocks noGrp="1"/>
          </p:cNvSpPr>
          <p:nvPr>
            <p:ph type="sldNum" sz="quarter" idx="10"/>
          </p:nvPr>
        </p:nvSpPr>
        <p:spPr/>
        <p:txBody>
          <a:bodyPr/>
          <a:lstStyle/>
          <a:p>
            <a:fld id="{A8E411CE-59C9-436D-8BF7-522EE5EF04A1}" type="slidenum">
              <a:rPr lang="en-US" smtClean="0"/>
              <a:pPr/>
              <a:t>9</a:t>
            </a:fld>
            <a:endParaRPr lang="en-US"/>
          </a:p>
        </p:txBody>
      </p:sp>
    </p:spTree>
    <p:extLst>
      <p:ext uri="{BB962C8B-B14F-4D97-AF65-F5344CB8AC3E}">
        <p14:creationId xmlns:p14="http://schemas.microsoft.com/office/powerpoint/2010/main" val="99056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title-new_tucson.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extBox 7"/>
          <p:cNvSpPr txBox="1"/>
          <p:nvPr userDrawn="1"/>
        </p:nvSpPr>
        <p:spPr>
          <a:xfrm>
            <a:off x="7401558" y="6434668"/>
            <a:ext cx="1539241" cy="230832"/>
          </a:xfrm>
          <a:prstGeom prst="rect">
            <a:avLst/>
          </a:prstGeom>
          <a:noFill/>
        </p:spPr>
        <p:txBody>
          <a:bodyPr wrap="square" rtlCol="0">
            <a:spAutoFit/>
          </a:bodyPr>
          <a:lstStyle/>
          <a:p>
            <a:pPr algn="r"/>
            <a:r>
              <a:rPr lang="en-US" sz="900" b="0" dirty="0" smtClean="0">
                <a:solidFill>
                  <a:srgbClr val="A9A39B"/>
                </a:solidFill>
                <a:latin typeface="+mn-lt"/>
                <a:cs typeface="Century Gothic"/>
              </a:rPr>
              <a:t>©2013 McDonald’s</a:t>
            </a:r>
            <a:endParaRPr lang="en-US" sz="900" b="0" dirty="0">
              <a:solidFill>
                <a:srgbClr val="A9A39B"/>
              </a:solidFill>
              <a:latin typeface="+mn-lt"/>
              <a:cs typeface="Century Gothic"/>
            </a:endParaRPr>
          </a:p>
        </p:txBody>
      </p:sp>
      <p:sp>
        <p:nvSpPr>
          <p:cNvPr id="2" name="Title 1"/>
          <p:cNvSpPr>
            <a:spLocks noGrp="1"/>
          </p:cNvSpPr>
          <p:nvPr>
            <p:ph type="ctrTitle"/>
          </p:nvPr>
        </p:nvSpPr>
        <p:spPr>
          <a:xfrm>
            <a:off x="4729480" y="2875280"/>
            <a:ext cx="4292600" cy="1289304"/>
          </a:xfrm>
        </p:spPr>
        <p:txBody>
          <a:bodyPr/>
          <a:lstStyle>
            <a:lvl1pPr algn="l">
              <a:lnSpc>
                <a:spcPct val="85000"/>
              </a:lnSpc>
              <a:defRPr b="1">
                <a:solidFill>
                  <a:schemeClr val="accent6"/>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9480" y="4182872"/>
            <a:ext cx="4292600" cy="978408"/>
          </a:xfrm>
        </p:spPr>
        <p:txBody>
          <a:bodyPr>
            <a:normAutofit/>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8DFAE3-D20F-3549-B06B-C4CEBCADD0F2}" type="datetime1">
              <a:rPr lang="en-US" smtClean="0"/>
              <a:pPr/>
              <a:t>7/25/13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divider-new-he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28604" y="563881"/>
            <a:ext cx="6086792" cy="1488439"/>
          </a:xfrm>
        </p:spPr>
        <p:txBody>
          <a:bodyPr anchor="t"/>
          <a:lstStyle>
            <a:lvl1pPr algn="ctr">
              <a:lnSpc>
                <a:spcPts val="4400"/>
              </a:lnSpc>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528602" y="2086864"/>
            <a:ext cx="6086793" cy="1342136"/>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rgbClr val="F4B52B"/>
                </a:solidFill>
              </a:defRPr>
            </a:lvl1pPr>
          </a:lstStyle>
          <a:p>
            <a:fld id="{E956F466-AD30-4EF1-9DB2-79CE67B3205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6F466-AD30-4EF1-9DB2-79CE67B3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iveGift_body_slide2-heart.jpg"/>
          <p:cNvPicPr>
            <a:picLocks noChangeAspect="1"/>
          </p:cNvPicPr>
          <p:nvPr userDrawn="1"/>
        </p:nvPicPr>
        <p:blipFill>
          <a:blip r:embed="rId13" cstate="print"/>
          <a:stretch>
            <a:fillRect/>
          </a:stretch>
        </p:blipFill>
        <p:spPr>
          <a:xfrm>
            <a:off x="0" y="5572760"/>
            <a:ext cx="9144000" cy="129235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86830"/>
            <a:ext cx="2895600" cy="365125"/>
          </a:xfrm>
          <a:prstGeom prst="rect">
            <a:avLst/>
          </a:prstGeom>
        </p:spPr>
        <p:txBody>
          <a:bodyPr vert="horz" lIns="91440" tIns="45720" rIns="91440" bIns="45720" rtlCol="0" anchor="ctr"/>
          <a:lstStyle>
            <a:lvl1pPr algn="ctr">
              <a:defRPr sz="1100">
                <a:solidFill>
                  <a:schemeClr val="tx1"/>
                </a:solidFill>
                <a:latin typeface="+mn-lt"/>
                <a:cs typeface="Century Gothic"/>
              </a:defRPr>
            </a:lvl1pPr>
          </a:lstStyle>
          <a:p>
            <a:endParaRPr lang="en-US" dirty="0"/>
          </a:p>
        </p:txBody>
      </p:sp>
      <p:sp>
        <p:nvSpPr>
          <p:cNvPr id="6" name="Slide Number Placeholder 5"/>
          <p:cNvSpPr>
            <a:spLocks noGrp="1"/>
          </p:cNvSpPr>
          <p:nvPr>
            <p:ph type="sldNum" sz="quarter" idx="4"/>
          </p:nvPr>
        </p:nvSpPr>
        <p:spPr>
          <a:xfrm>
            <a:off x="152400" y="6386830"/>
            <a:ext cx="2133600" cy="365125"/>
          </a:xfrm>
          <a:prstGeom prst="rect">
            <a:avLst/>
          </a:prstGeom>
        </p:spPr>
        <p:txBody>
          <a:bodyPr vert="horz" lIns="91440" tIns="45720" rIns="91440" bIns="45720" rtlCol="0" anchor="ctr"/>
          <a:lstStyle>
            <a:lvl1pPr algn="l">
              <a:defRPr sz="1100" b="1">
                <a:solidFill>
                  <a:srgbClr val="F4B52B"/>
                </a:solidFill>
                <a:latin typeface="+mn-lt"/>
                <a:cs typeface="Century Gothic"/>
              </a:defRPr>
            </a:lvl1pPr>
          </a:lstStyle>
          <a:p>
            <a:r>
              <a:rPr lang="en-US" dirty="0" smtClean="0"/>
              <a:t> </a:t>
            </a:r>
            <a:fld id="{E956F466-AD30-4EF1-9DB2-79CE67B320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lnSpc>
          <a:spcPct val="90000"/>
        </a:lnSpc>
        <a:spcBef>
          <a:spcPct val="0"/>
        </a:spcBef>
        <a:buNone/>
        <a:defRPr sz="4000" b="1" kern="1200">
          <a:solidFill>
            <a:schemeClr val="accent6"/>
          </a:solidFill>
          <a:latin typeface="+mj-lt"/>
          <a:ea typeface="+mj-ea"/>
          <a:cs typeface="Century Gothic"/>
        </a:defRPr>
      </a:lvl1pPr>
    </p:titleStyle>
    <p:bodyStyle>
      <a:lvl1pPr marL="342900" indent="-342900" algn="l" defTabSz="914400" rtl="0" eaLnBrk="1" latinLnBrk="0" hangingPunct="1">
        <a:lnSpc>
          <a:spcPct val="100000"/>
        </a:lnSpc>
        <a:spcBef>
          <a:spcPts val="900"/>
        </a:spcBef>
        <a:buFont typeface="Arial" pitchFamily="34" charset="0"/>
        <a:buChar char="•"/>
        <a:defRPr sz="2800" kern="1200">
          <a:solidFill>
            <a:schemeClr val="tx1"/>
          </a:solidFill>
          <a:latin typeface="+mn-lt"/>
          <a:ea typeface="+mn-ea"/>
          <a:cs typeface="Century Gothic"/>
        </a:defRPr>
      </a:lvl1pPr>
      <a:lvl2pPr marL="914400" indent="-393700" algn="l" defTabSz="914400" rtl="0" eaLnBrk="1" latinLnBrk="0" hangingPunct="1">
        <a:lnSpc>
          <a:spcPct val="100000"/>
        </a:lnSpc>
        <a:spcBef>
          <a:spcPts val="600"/>
        </a:spcBef>
        <a:buFont typeface="Arial" pitchFamily="34" charset="0"/>
        <a:buChar char="–"/>
        <a:defRPr sz="2400" kern="1200">
          <a:solidFill>
            <a:schemeClr val="tx1"/>
          </a:solidFill>
          <a:latin typeface="+mn-lt"/>
          <a:ea typeface="+mn-ea"/>
          <a:cs typeface="Century Gothic"/>
        </a:defRPr>
      </a:lvl2pPr>
      <a:lvl3pPr marL="1206500" indent="-292100" algn="l" defTabSz="914400" rtl="0" eaLnBrk="1" latinLnBrk="0" hangingPunct="1">
        <a:lnSpc>
          <a:spcPct val="100000"/>
        </a:lnSpc>
        <a:spcBef>
          <a:spcPts val="600"/>
        </a:spcBef>
        <a:buFont typeface="Arial" pitchFamily="34" charset="0"/>
        <a:buChar char="•"/>
        <a:defRPr sz="2000" kern="1200">
          <a:solidFill>
            <a:schemeClr val="tx1"/>
          </a:solidFill>
          <a:latin typeface="+mn-lt"/>
          <a:ea typeface="+mn-ea"/>
          <a:cs typeface="Century Gothic"/>
        </a:defRPr>
      </a:lvl3pPr>
      <a:lvl4pPr marL="1549400" indent="-292100" algn="l" defTabSz="914400" rtl="0" eaLnBrk="1" latinLnBrk="0" hangingPunct="1">
        <a:lnSpc>
          <a:spcPct val="100000"/>
        </a:lnSpc>
        <a:spcBef>
          <a:spcPts val="600"/>
        </a:spcBef>
        <a:buFont typeface="Arial" pitchFamily="34" charset="0"/>
        <a:buChar char="–"/>
        <a:defRPr sz="1800" kern="1200">
          <a:solidFill>
            <a:schemeClr val="tx1"/>
          </a:solidFill>
          <a:latin typeface="+mn-lt"/>
          <a:ea typeface="+mn-ea"/>
          <a:cs typeface="Century Gothic"/>
        </a:defRPr>
      </a:lvl4pPr>
      <a:lvl5pPr marL="1943100" indent="-279400" algn="l" defTabSz="914400" rtl="0" eaLnBrk="1" latinLnBrk="0" hangingPunct="1">
        <a:lnSpc>
          <a:spcPct val="100000"/>
        </a:lnSpc>
        <a:spcBef>
          <a:spcPts val="600"/>
        </a:spcBef>
        <a:buFont typeface="Arial" pitchFamily="34" charset="0"/>
        <a:buChar char="»"/>
        <a:defRPr sz="1800" kern="1200">
          <a:solidFill>
            <a:schemeClr val="tx1"/>
          </a:solidFill>
          <a:latin typeface="+mn-lt"/>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24424" y="2261474"/>
            <a:ext cx="4292600" cy="2153048"/>
          </a:xfrm>
        </p:spPr>
        <p:txBody>
          <a:bodyPr>
            <a:normAutofit/>
          </a:bodyPr>
          <a:lstStyle/>
          <a:p>
            <a:r>
              <a:rPr lang="en-US" dirty="0" smtClean="0"/>
              <a:t>Executive Summary for RMHC Board</a:t>
            </a:r>
            <a:endParaRPr lang="en-US" dirty="0"/>
          </a:p>
        </p:txBody>
      </p:sp>
      <p:sp>
        <p:nvSpPr>
          <p:cNvPr id="5" name="Subtitle 4"/>
          <p:cNvSpPr>
            <a:spLocks noGrp="1"/>
          </p:cNvSpPr>
          <p:nvPr>
            <p:ph type="subTitle" idx="1"/>
          </p:nvPr>
        </p:nvSpPr>
        <p:spPr>
          <a:xfrm>
            <a:off x="5497576" y="4182872"/>
            <a:ext cx="4292600" cy="978408"/>
          </a:xfrm>
        </p:spPr>
        <p:txBody>
          <a:bodyPr>
            <a:normAutofit/>
          </a:bodyPr>
          <a:lstStyle/>
          <a:p>
            <a:endParaRPr lang="en-US" sz="1600" dirty="0" smtClean="0"/>
          </a:p>
          <a:p>
            <a:r>
              <a:rPr lang="en-US" sz="1800" dirty="0" smtClean="0"/>
              <a:t>Budget Year:</a:t>
            </a:r>
          </a:p>
          <a:p>
            <a:r>
              <a:rPr lang="en-US" sz="1800" dirty="0" smtClean="0"/>
              <a:t>January 2013 – December 2013</a:t>
            </a:r>
            <a:endParaRPr lang="en-US" sz="1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p:cNvSpPr>
          <p:nvPr/>
        </p:nvSpPr>
        <p:spPr bwMode="auto">
          <a:xfrm>
            <a:off x="298029" y="1735709"/>
            <a:ext cx="8229823" cy="100347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3200" dirty="0">
                <a:solidFill>
                  <a:srgbClr val="C00000"/>
                </a:solidFill>
                <a:latin typeface="+mj-lt"/>
                <a:cs typeface="Arial" pitchFamily="34" charset="0"/>
                <a:sym typeface="Arial" pitchFamily="34" charset="0"/>
              </a:rPr>
              <a:t>Planned Giving Compared With</a:t>
            </a:r>
            <a:br>
              <a:rPr lang="en-US" sz="3200" dirty="0">
                <a:solidFill>
                  <a:srgbClr val="C00000"/>
                </a:solidFill>
                <a:latin typeface="+mj-lt"/>
                <a:cs typeface="Arial" pitchFamily="34" charset="0"/>
                <a:sym typeface="Arial" pitchFamily="34" charset="0"/>
              </a:rPr>
            </a:br>
            <a:r>
              <a:rPr lang="en-US" sz="3200" dirty="0">
                <a:solidFill>
                  <a:srgbClr val="C00000"/>
                </a:solidFill>
                <a:latin typeface="+mj-lt"/>
                <a:cs typeface="Arial" pitchFamily="34" charset="0"/>
                <a:sym typeface="Arial" pitchFamily="34" charset="0"/>
              </a:rPr>
              <a:t>Annual Giving and Campaign Giving</a:t>
            </a:r>
            <a:endParaRPr lang="en-US" dirty="0">
              <a:solidFill>
                <a:srgbClr val="C00000"/>
              </a:solidFill>
              <a:latin typeface="+mj-lt"/>
            </a:endParaRPr>
          </a:p>
        </p:txBody>
      </p:sp>
      <p:sp>
        <p:nvSpPr>
          <p:cNvPr id="15367" name="Rectangle 7"/>
          <p:cNvSpPr>
            <a:spLocks/>
          </p:cNvSpPr>
          <p:nvPr/>
        </p:nvSpPr>
        <p:spPr bwMode="auto">
          <a:xfrm>
            <a:off x="304726" y="2959075"/>
            <a:ext cx="8343676" cy="1326059"/>
          </a:xfrm>
          <a:prstGeom prst="rect">
            <a:avLst/>
          </a:prstGeom>
          <a:noFill/>
          <a:ln w="12700" cap="flat" cmpd="sng">
            <a:noFill/>
            <a:prstDash val="solid"/>
            <a:miter lim="0"/>
            <a:headEnd/>
            <a:tailEnd/>
          </a:ln>
          <a:effectLst/>
        </p:spPr>
        <p:txBody>
          <a:bodyPr lIns="38098" tIns="38098" rIns="38098" bIns="38098"/>
          <a:lstStyle/>
          <a:p>
            <a:pPr marL="607197" lvl="1" indent="-285740" defTabSz="914145">
              <a:spcBef>
                <a:spcPts val="281"/>
              </a:spcBef>
              <a:buClr>
                <a:srgbClr val="F8BE56"/>
              </a:buClr>
              <a:buSzPct val="100000"/>
              <a:buFontTx/>
              <a:buChar char="•"/>
            </a:pPr>
            <a:r>
              <a:rPr lang="en-US" sz="2000" b="1" dirty="0">
                <a:solidFill>
                  <a:srgbClr val="C00000"/>
                </a:solidFill>
                <a:latin typeface="+mj-lt"/>
                <a:cs typeface="Arial" pitchFamily="34" charset="0"/>
                <a:sym typeface="Arial" pitchFamily="34" charset="0"/>
              </a:rPr>
              <a:t>Annual operations</a:t>
            </a:r>
            <a:r>
              <a:rPr lang="en-US" sz="2000" dirty="0">
                <a:solidFill>
                  <a:srgbClr val="C00000"/>
                </a:solidFill>
                <a:latin typeface="+mj-lt"/>
                <a:cs typeface="Arial" pitchFamily="34" charset="0"/>
                <a:sym typeface="Arial" pitchFamily="34" charset="0"/>
              </a:rPr>
              <a:t> – </a:t>
            </a:r>
            <a:r>
              <a:rPr lang="en-US" sz="2000" dirty="0">
                <a:solidFill>
                  <a:srgbClr val="656565"/>
                </a:solidFill>
                <a:latin typeface="+mj-lt"/>
                <a:cs typeface="Arial" pitchFamily="34" charset="0"/>
                <a:sym typeface="Arial" pitchFamily="34" charset="0"/>
              </a:rPr>
              <a:t>Disposable income</a:t>
            </a:r>
          </a:p>
          <a:p>
            <a:pPr marL="607197" lvl="1" indent="-285740" defTabSz="914145">
              <a:spcBef>
                <a:spcPts val="281"/>
              </a:spcBef>
              <a:buClr>
                <a:srgbClr val="F8BE56"/>
              </a:buClr>
              <a:buSzPct val="100000"/>
              <a:buFontTx/>
              <a:buChar char="•"/>
            </a:pPr>
            <a:r>
              <a:rPr lang="en-US" sz="2000" b="1" dirty="0">
                <a:solidFill>
                  <a:srgbClr val="C00000"/>
                </a:solidFill>
                <a:latin typeface="+mj-lt"/>
                <a:cs typeface="Arial" pitchFamily="34" charset="0"/>
                <a:sym typeface="Arial" pitchFamily="34" charset="0"/>
              </a:rPr>
              <a:t>Capital campaigns</a:t>
            </a:r>
            <a:r>
              <a:rPr lang="en-US" sz="2000" dirty="0">
                <a:solidFill>
                  <a:srgbClr val="C00000"/>
                </a:solidFill>
                <a:latin typeface="+mj-lt"/>
                <a:cs typeface="Arial" pitchFamily="34" charset="0"/>
                <a:sym typeface="Arial" pitchFamily="34" charset="0"/>
              </a:rPr>
              <a:t> – </a:t>
            </a:r>
            <a:r>
              <a:rPr lang="en-US" sz="2000" dirty="0">
                <a:solidFill>
                  <a:srgbClr val="656565"/>
                </a:solidFill>
                <a:latin typeface="+mj-lt"/>
                <a:cs typeface="Arial" pitchFamily="34" charset="0"/>
                <a:sym typeface="Arial" pitchFamily="34" charset="0"/>
              </a:rPr>
              <a:t>Savings</a:t>
            </a:r>
          </a:p>
          <a:p>
            <a:pPr marL="607197" lvl="1" indent="-285740" defTabSz="914145">
              <a:spcBef>
                <a:spcPts val="281"/>
              </a:spcBef>
              <a:buClr>
                <a:srgbClr val="F8BE56"/>
              </a:buClr>
              <a:buSzPct val="100000"/>
              <a:buFontTx/>
              <a:buChar char="•"/>
            </a:pPr>
            <a:r>
              <a:rPr lang="en-US" sz="2000" b="1" dirty="0">
                <a:solidFill>
                  <a:srgbClr val="C00000"/>
                </a:solidFill>
                <a:latin typeface="+mj-lt"/>
                <a:cs typeface="Arial" pitchFamily="34" charset="0"/>
                <a:sym typeface="Arial" pitchFamily="34" charset="0"/>
              </a:rPr>
              <a:t>Planned gifts</a:t>
            </a:r>
            <a:r>
              <a:rPr lang="en-US" sz="2000" dirty="0">
                <a:solidFill>
                  <a:srgbClr val="C00000"/>
                </a:solidFill>
                <a:latin typeface="+mj-lt"/>
                <a:cs typeface="Arial" pitchFamily="34" charset="0"/>
                <a:sym typeface="Arial" pitchFamily="34" charset="0"/>
              </a:rPr>
              <a:t> – </a:t>
            </a:r>
            <a:r>
              <a:rPr lang="en-US" sz="2000" dirty="0">
                <a:solidFill>
                  <a:srgbClr val="656565"/>
                </a:solidFill>
                <a:latin typeface="+mj-lt"/>
                <a:cs typeface="Arial" pitchFamily="34" charset="0"/>
                <a:sym typeface="Arial" pitchFamily="34" charset="0"/>
              </a:rPr>
              <a:t>Lifetime accumulated assets </a:t>
            </a:r>
            <a:r>
              <a:rPr lang="en-US" sz="2000" dirty="0">
                <a:solidFill>
                  <a:srgbClr val="B5B5B5"/>
                </a:solidFill>
                <a:latin typeface="+mj-lt"/>
                <a:cs typeface="Times New Roman" pitchFamily="18" charset="0"/>
                <a:sym typeface="Times New Roman" pitchFamily="18" charset="0"/>
              </a:rPr>
              <a:t/>
            </a:r>
            <a:br>
              <a:rPr lang="en-US" sz="2000" dirty="0">
                <a:solidFill>
                  <a:srgbClr val="B5B5B5"/>
                </a:solidFill>
                <a:latin typeface="+mj-lt"/>
                <a:cs typeface="Times New Roman" pitchFamily="18" charset="0"/>
                <a:sym typeface="Times New Roman" pitchFamily="18" charset="0"/>
              </a:rPr>
            </a:br>
            <a:endParaRPr lang="en-US" dirty="0">
              <a:latin typeface="+mj-lt"/>
            </a:endParaRPr>
          </a:p>
        </p:txBody>
      </p:sp>
      <p:sp>
        <p:nvSpPr>
          <p:cNvPr id="15368" name="Line 8"/>
          <p:cNvSpPr>
            <a:spLocks noChangeShapeType="1"/>
          </p:cNvSpPr>
          <p:nvPr/>
        </p:nvSpPr>
        <p:spPr bwMode="auto">
          <a:xfrm>
            <a:off x="426720" y="4267200"/>
            <a:ext cx="8217218" cy="2325"/>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5369" name="Rectangle 9"/>
          <p:cNvSpPr>
            <a:spLocks/>
          </p:cNvSpPr>
          <p:nvPr/>
        </p:nvSpPr>
        <p:spPr bwMode="auto">
          <a:xfrm>
            <a:off x="365002" y="4450179"/>
            <a:ext cx="8778998" cy="961057"/>
          </a:xfrm>
          <a:prstGeom prst="rect">
            <a:avLst/>
          </a:prstGeom>
          <a:noFill/>
          <a:ln w="12700" cap="flat" cmpd="sng">
            <a:noFill/>
            <a:prstDash val="solid"/>
            <a:miter lim="0"/>
            <a:headEnd/>
            <a:tailEnd/>
          </a:ln>
          <a:effectLst/>
        </p:spPr>
        <p:txBody>
          <a:bodyPr lIns="38098" tIns="38098" rIns="38098" bIns="38098"/>
          <a:lstStyle/>
          <a:p>
            <a:pPr defTabSz="914145">
              <a:buClr>
                <a:srgbClr val="808080"/>
              </a:buClr>
            </a:pPr>
            <a:r>
              <a:rPr lang="en-US" sz="2000" dirty="0">
                <a:solidFill>
                  <a:srgbClr val="656565"/>
                </a:solidFill>
                <a:latin typeface="+mj-lt"/>
                <a:cs typeface="Arial" pitchFamily="34" charset="0"/>
                <a:sym typeface="Arial" pitchFamily="34" charset="0"/>
              </a:rPr>
              <a:t>As a result, there is rarely a conflict among an organization’s various fundraising programs, so long as they are properly presented and administered.</a:t>
            </a:r>
            <a:endParaRPr lang="en-US" dirty="0">
              <a:solidFill>
                <a:srgbClr val="656565"/>
              </a:solidFill>
              <a:latin typeface="+mj-lt"/>
            </a:endParaRPr>
          </a:p>
        </p:txBody>
      </p:sp>
      <p:sp>
        <p:nvSpPr>
          <p:cNvPr id="11" name="Title 1"/>
          <p:cNvSpPr txBox="1">
            <a:spLocks/>
          </p:cNvSpPr>
          <p:nvPr/>
        </p:nvSpPr>
        <p:spPr>
          <a:xfrm>
            <a:off x="493776" y="445326"/>
            <a:ext cx="8229600" cy="834834"/>
          </a:xfrm>
          <a:prstGeom prst="rect">
            <a:avLst/>
          </a:prstGeom>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Century Gothic"/>
              </a:rPr>
              <a:t>Why Planned Giving?</a:t>
            </a:r>
            <a:endParaRPr kumimoji="0" 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Century Gothic"/>
            </a:endParaRP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p:cNvSpPr>
          <p:nvPr/>
        </p:nvSpPr>
        <p:spPr bwMode="auto">
          <a:xfrm>
            <a:off x="2371949" y="5936010"/>
            <a:ext cx="4558605" cy="191988"/>
          </a:xfrm>
          <a:prstGeom prst="rect">
            <a:avLst/>
          </a:prstGeom>
          <a:noFill/>
          <a:ln w="12700" cap="flat" cmpd="sng">
            <a:noFill/>
            <a:prstDash val="solid"/>
            <a:miter lim="0"/>
            <a:headEnd/>
            <a:tailEnd/>
          </a:ln>
          <a:effectLst/>
        </p:spPr>
        <p:txBody>
          <a:bodyPr lIns="38098" tIns="38098" rIns="38098" bIns="38098" anchor="ctr"/>
          <a:lstStyle/>
          <a:p>
            <a:pPr defTabSz="914145">
              <a:buClr>
                <a:srgbClr val="000000"/>
              </a:buClr>
            </a:pPr>
            <a:r>
              <a:rPr lang="en-US" sz="800" dirty="0">
                <a:latin typeface="Arial" pitchFamily="34" charset="0"/>
                <a:cs typeface="Arial" pitchFamily="34" charset="0"/>
                <a:sym typeface="Arial" pitchFamily="34" charset="0"/>
              </a:rPr>
              <a:t>Philanthropy 100 Performance Benchmarking Initiative</a:t>
            </a:r>
            <a:endParaRPr lang="en-US" dirty="0"/>
          </a:p>
        </p:txBody>
      </p:sp>
      <p:sp>
        <p:nvSpPr>
          <p:cNvPr id="16391" name="Rectangle 7"/>
          <p:cNvSpPr>
            <a:spLocks/>
          </p:cNvSpPr>
          <p:nvPr/>
        </p:nvSpPr>
        <p:spPr bwMode="auto">
          <a:xfrm>
            <a:off x="2817293" y="1645920"/>
            <a:ext cx="4604176" cy="2072640"/>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2700" b="1" dirty="0">
                <a:solidFill>
                  <a:srgbClr val="C00000"/>
                </a:solidFill>
                <a:latin typeface="+mj-lt"/>
                <a:cs typeface="Arial" pitchFamily="34" charset="0"/>
                <a:sym typeface="Arial" pitchFamily="34" charset="0"/>
              </a:rPr>
              <a:t>The typical planned gift </a:t>
            </a:r>
          </a:p>
          <a:p>
            <a:pPr defTabSz="914145">
              <a:buClr>
                <a:srgbClr val="BA5205"/>
              </a:buClr>
            </a:pPr>
            <a:r>
              <a:rPr lang="en-US" sz="2700" b="1" dirty="0">
                <a:solidFill>
                  <a:srgbClr val="C00000"/>
                </a:solidFill>
                <a:latin typeface="+mj-lt"/>
                <a:cs typeface="Arial" pitchFamily="34" charset="0"/>
                <a:sym typeface="Arial" pitchFamily="34" charset="0"/>
              </a:rPr>
              <a:t>is roughly equivalent to </a:t>
            </a:r>
          </a:p>
          <a:p>
            <a:pPr defTabSz="914145">
              <a:buClr>
                <a:srgbClr val="BA5205"/>
              </a:buClr>
            </a:pPr>
            <a:r>
              <a:rPr lang="en-US" sz="4000" b="1" dirty="0">
                <a:solidFill>
                  <a:srgbClr val="C00000"/>
                </a:solidFill>
                <a:latin typeface="+mj-lt"/>
                <a:cs typeface="Arial" pitchFamily="34" charset="0"/>
                <a:sym typeface="Arial" pitchFamily="34" charset="0"/>
              </a:rPr>
              <a:t>400 annual gifts</a:t>
            </a:r>
            <a:endParaRPr lang="en-US" sz="4000" dirty="0">
              <a:solidFill>
                <a:srgbClr val="C00000"/>
              </a:solidFill>
              <a:latin typeface="+mj-lt"/>
            </a:endParaRPr>
          </a:p>
        </p:txBody>
      </p:sp>
      <p:sp>
        <p:nvSpPr>
          <p:cNvPr id="16392" name="Line 8"/>
          <p:cNvSpPr>
            <a:spLocks noChangeShapeType="1"/>
          </p:cNvSpPr>
          <p:nvPr/>
        </p:nvSpPr>
        <p:spPr bwMode="auto">
          <a:xfrm>
            <a:off x="2342927" y="5739557"/>
            <a:ext cx="4557489"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6393" name="Line 9"/>
          <p:cNvSpPr>
            <a:spLocks noChangeShapeType="1"/>
          </p:cNvSpPr>
          <p:nvPr/>
        </p:nvSpPr>
        <p:spPr bwMode="auto">
          <a:xfrm>
            <a:off x="2342927" y="3283893"/>
            <a:ext cx="4557489"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grpSp>
        <p:nvGrpSpPr>
          <p:cNvPr id="2" name="Group 10"/>
          <p:cNvGrpSpPr>
            <a:grpSpLocks/>
          </p:cNvGrpSpPr>
          <p:nvPr/>
        </p:nvGrpSpPr>
        <p:grpSpPr bwMode="auto">
          <a:xfrm>
            <a:off x="2279303" y="3566295"/>
            <a:ext cx="4558605" cy="1845096"/>
            <a:chOff x="0" y="0"/>
            <a:chExt cx="511" cy="207"/>
          </a:xfrm>
        </p:grpSpPr>
        <p:sp>
          <p:nvSpPr>
            <p:cNvPr id="16395" name="Rectangle 11"/>
            <p:cNvSpPr>
              <a:spLocks/>
            </p:cNvSpPr>
            <p:nvPr/>
          </p:nvSpPr>
          <p:spPr bwMode="auto">
            <a:xfrm>
              <a:off x="0" y="66"/>
              <a:ext cx="511" cy="87"/>
            </a:xfrm>
            <a:prstGeom prst="rect">
              <a:avLst/>
            </a:prstGeom>
            <a:noFill/>
            <a:ln w="12700" cap="flat" cmpd="sng">
              <a:noFill/>
              <a:prstDash val="solid"/>
              <a:miter lim="0"/>
              <a:headEnd/>
              <a:tailEnd/>
            </a:ln>
            <a:effectLst/>
          </p:spPr>
          <p:txBody>
            <a:bodyPr lIns="54186" tIns="54186" rIns="54186" bIns="54186"/>
            <a:lstStyle/>
            <a:p>
              <a:pPr defTabSz="914145">
                <a:buClr>
                  <a:srgbClr val="BA5205"/>
                </a:buClr>
              </a:pPr>
              <a:r>
                <a:rPr lang="en-US" sz="5300" b="1" dirty="0">
                  <a:solidFill>
                    <a:srgbClr val="F8BE56"/>
                  </a:solidFill>
                  <a:latin typeface="Arial" pitchFamily="34" charset="0"/>
                  <a:cs typeface="Arial" pitchFamily="34" charset="0"/>
                  <a:sym typeface="Arial" pitchFamily="34" charset="0"/>
                </a:rPr>
                <a:t>=</a:t>
              </a:r>
              <a:endParaRPr lang="en-US" dirty="0"/>
            </a:p>
          </p:txBody>
        </p:sp>
        <p:pic>
          <p:nvPicPr>
            <p:cNvPr id="16396" name="Picture 12" descr="droppedImage.pdf"/>
            <p:cNvPicPr>
              <a:picLocks noChangeAspect="1"/>
            </p:cNvPicPr>
            <p:nvPr/>
          </p:nvPicPr>
          <p:blipFill>
            <a:blip r:embed="rId3" cstate="print"/>
            <a:srcRect/>
            <a:stretch>
              <a:fillRect/>
            </a:stretch>
          </p:blipFill>
          <p:spPr bwMode="auto">
            <a:xfrm>
              <a:off x="17" y="0"/>
              <a:ext cx="175" cy="204"/>
            </a:xfrm>
            <a:prstGeom prst="rect">
              <a:avLst/>
            </a:prstGeom>
            <a:noFill/>
            <a:ln w="12700" cap="flat" cmpd="sng">
              <a:noFill/>
              <a:prstDash val="solid"/>
              <a:miter lim="0"/>
              <a:headEnd type="none" w="med" len="med"/>
              <a:tailEnd type="none" w="med" len="med"/>
            </a:ln>
            <a:effectLst/>
          </p:spPr>
        </p:pic>
        <p:pic>
          <p:nvPicPr>
            <p:cNvPr id="16397" name="Picture 13" descr="droppedImage.pdf"/>
            <p:cNvPicPr>
              <a:picLocks noChangeAspect="1"/>
            </p:cNvPicPr>
            <p:nvPr/>
          </p:nvPicPr>
          <p:blipFill>
            <a:blip r:embed="rId4" cstate="print"/>
            <a:srcRect/>
            <a:stretch>
              <a:fillRect/>
            </a:stretch>
          </p:blipFill>
          <p:spPr bwMode="auto">
            <a:xfrm>
              <a:off x="312" y="0"/>
              <a:ext cx="196" cy="207"/>
            </a:xfrm>
            <a:prstGeom prst="rect">
              <a:avLst/>
            </a:prstGeom>
            <a:noFill/>
            <a:ln w="12700" cap="flat" cmpd="sng">
              <a:noFill/>
              <a:prstDash val="solid"/>
              <a:miter lim="0"/>
              <a:headEnd type="none" w="med" len="med"/>
              <a:tailEnd type="none" w="med" len="med"/>
            </a:ln>
            <a:effectLst/>
          </p:spPr>
        </p:pic>
      </p:grpSp>
      <p:sp>
        <p:nvSpPr>
          <p:cNvPr id="15" name="Title 1"/>
          <p:cNvSpPr txBox="1">
            <a:spLocks/>
          </p:cNvSpPr>
          <p:nvPr/>
        </p:nvSpPr>
        <p:spPr>
          <a:xfrm>
            <a:off x="493776" y="445326"/>
            <a:ext cx="8229600" cy="834834"/>
          </a:xfrm>
          <a:prstGeom prst="rect">
            <a:avLst/>
          </a:prstGeom>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j-lt"/>
                <a:ea typeface="+mj-ea"/>
                <a:cs typeface="Century Gothic"/>
              </a:rPr>
              <a:t>Why Planned Giving?</a:t>
            </a:r>
            <a:endParaRPr kumimoji="0" lang="en-US" sz="40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mj-lt"/>
              <a:ea typeface="+mj-ea"/>
              <a:cs typeface="Century Gothic"/>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p:cNvSpPr>
          <p:nvPr/>
        </p:nvSpPr>
        <p:spPr bwMode="auto">
          <a:xfrm>
            <a:off x="2384141" y="5948202"/>
            <a:ext cx="4558605" cy="191988"/>
          </a:xfrm>
          <a:prstGeom prst="rect">
            <a:avLst/>
          </a:prstGeom>
          <a:noFill/>
          <a:ln w="12700" cap="flat" cmpd="sng">
            <a:noFill/>
            <a:prstDash val="solid"/>
            <a:miter lim="0"/>
            <a:headEnd/>
            <a:tailEnd/>
          </a:ln>
          <a:effectLst/>
        </p:spPr>
        <p:txBody>
          <a:bodyPr lIns="38098" tIns="38098" rIns="38098" bIns="38098" anchor="ctr"/>
          <a:lstStyle/>
          <a:p>
            <a:pPr defTabSz="914145">
              <a:buClr>
                <a:srgbClr val="000000"/>
              </a:buClr>
            </a:pPr>
            <a:r>
              <a:rPr lang="en-US" sz="800" dirty="0">
                <a:latin typeface="Arial" pitchFamily="34" charset="0"/>
                <a:cs typeface="Arial" pitchFamily="34" charset="0"/>
                <a:sym typeface="Arial" pitchFamily="34" charset="0"/>
              </a:rPr>
              <a:t>August 2009 Study by </a:t>
            </a:r>
            <a:r>
              <a:rPr lang="en-US" sz="800" dirty="0" err="1">
                <a:latin typeface="Arial" pitchFamily="34" charset="0"/>
                <a:cs typeface="Arial" pitchFamily="34" charset="0"/>
                <a:sym typeface="Arial" pitchFamily="34" charset="0"/>
              </a:rPr>
              <a:t>Gonser</a:t>
            </a:r>
            <a:r>
              <a:rPr lang="en-US" sz="800" dirty="0">
                <a:latin typeface="Arial" pitchFamily="34" charset="0"/>
                <a:cs typeface="Arial" pitchFamily="34" charset="0"/>
                <a:sym typeface="Arial" pitchFamily="34" charset="0"/>
              </a:rPr>
              <a:t>, Gerber, Tinker, </a:t>
            </a:r>
            <a:r>
              <a:rPr lang="en-US" sz="800" dirty="0" err="1">
                <a:latin typeface="Arial" pitchFamily="34" charset="0"/>
                <a:cs typeface="Arial" pitchFamily="34" charset="0"/>
                <a:sym typeface="Arial" pitchFamily="34" charset="0"/>
              </a:rPr>
              <a:t>Stuhr</a:t>
            </a:r>
            <a:r>
              <a:rPr lang="en-US" sz="800" dirty="0">
                <a:latin typeface="Arial" pitchFamily="34" charset="0"/>
                <a:cs typeface="Arial" pitchFamily="34" charset="0"/>
                <a:sym typeface="Arial" pitchFamily="34" charset="0"/>
              </a:rPr>
              <a:t>, LLP</a:t>
            </a:r>
            <a:endParaRPr lang="en-US" dirty="0"/>
          </a:p>
        </p:txBody>
      </p:sp>
      <p:sp>
        <p:nvSpPr>
          <p:cNvPr id="17415" name="Rectangle 7"/>
          <p:cNvSpPr>
            <a:spLocks/>
          </p:cNvSpPr>
          <p:nvPr/>
        </p:nvSpPr>
        <p:spPr bwMode="auto">
          <a:xfrm>
            <a:off x="2183309" y="1837284"/>
            <a:ext cx="4864447" cy="1740173"/>
          </a:xfrm>
          <a:prstGeom prst="rect">
            <a:avLst/>
          </a:prstGeom>
          <a:noFill/>
          <a:ln w="12700" cap="flat" cmpd="sng">
            <a:noFill/>
            <a:prstDash val="solid"/>
            <a:miter lim="0"/>
            <a:headEnd/>
            <a:tailEnd/>
          </a:ln>
          <a:effectLst/>
        </p:spPr>
        <p:txBody>
          <a:bodyPr lIns="38098" tIns="38098" rIns="38098" bIns="38098"/>
          <a:lstStyle/>
          <a:p>
            <a:pPr defTabSz="914145">
              <a:buClr>
                <a:srgbClr val="C96009"/>
              </a:buClr>
            </a:pPr>
            <a:r>
              <a:rPr lang="en-US" sz="2700" b="1" dirty="0">
                <a:solidFill>
                  <a:srgbClr val="C00000"/>
                </a:solidFill>
                <a:latin typeface="+mj-lt"/>
                <a:cs typeface="Arial" pitchFamily="34" charset="0"/>
                <a:sym typeface="Arial" pitchFamily="34" charset="0"/>
              </a:rPr>
              <a:t>ROI per dollar raised through planned gifts costs from </a:t>
            </a:r>
          </a:p>
          <a:p>
            <a:pPr defTabSz="914145">
              <a:buClr>
                <a:srgbClr val="C96009"/>
              </a:buClr>
            </a:pPr>
            <a:r>
              <a:rPr lang="en-US" sz="2700" b="1" dirty="0">
                <a:solidFill>
                  <a:srgbClr val="C00000"/>
                </a:solidFill>
                <a:latin typeface="+mj-lt"/>
                <a:cs typeface="Arial" pitchFamily="34" charset="0"/>
                <a:sym typeface="Arial" pitchFamily="34" charset="0"/>
              </a:rPr>
              <a:t>5 to 15 cents, compared to </a:t>
            </a:r>
            <a:r>
              <a:rPr lang="en-US" sz="2700" b="1" dirty="0" smtClean="0">
                <a:solidFill>
                  <a:srgbClr val="C00000"/>
                </a:solidFill>
                <a:latin typeface="+mj-lt"/>
                <a:cs typeface="Arial" pitchFamily="34" charset="0"/>
                <a:sym typeface="Arial" pitchFamily="34" charset="0"/>
              </a:rPr>
              <a:t/>
            </a:r>
            <a:br>
              <a:rPr lang="en-US" sz="2700" b="1" dirty="0" smtClean="0">
                <a:solidFill>
                  <a:srgbClr val="C00000"/>
                </a:solidFill>
                <a:latin typeface="+mj-lt"/>
                <a:cs typeface="Arial" pitchFamily="34" charset="0"/>
                <a:sym typeface="Arial" pitchFamily="34" charset="0"/>
              </a:rPr>
            </a:br>
            <a:r>
              <a:rPr lang="en-US" sz="2700" b="1" dirty="0" smtClean="0">
                <a:solidFill>
                  <a:srgbClr val="C00000"/>
                </a:solidFill>
                <a:latin typeface="+mj-lt"/>
                <a:cs typeface="Arial" pitchFamily="34" charset="0"/>
                <a:sym typeface="Arial" pitchFamily="34" charset="0"/>
              </a:rPr>
              <a:t>$</a:t>
            </a:r>
            <a:r>
              <a:rPr lang="en-US" sz="2700" b="1" dirty="0">
                <a:solidFill>
                  <a:srgbClr val="C00000"/>
                </a:solidFill>
                <a:latin typeface="+mj-lt"/>
                <a:cs typeface="Arial" pitchFamily="34" charset="0"/>
                <a:sym typeface="Arial" pitchFamily="34" charset="0"/>
              </a:rPr>
              <a:t>1 </a:t>
            </a:r>
            <a:r>
              <a:rPr lang="en-US" sz="2700" b="1" dirty="0" smtClean="0">
                <a:solidFill>
                  <a:srgbClr val="C00000"/>
                </a:solidFill>
                <a:latin typeface="+mj-lt"/>
                <a:cs typeface="Arial" pitchFamily="34" charset="0"/>
                <a:sym typeface="Arial" pitchFamily="34" charset="0"/>
              </a:rPr>
              <a:t>to </a:t>
            </a:r>
            <a:r>
              <a:rPr lang="en-US" sz="2700" b="1" dirty="0">
                <a:solidFill>
                  <a:srgbClr val="C00000"/>
                </a:solidFill>
                <a:latin typeface="+mj-lt"/>
                <a:cs typeface="Arial" pitchFamily="34" charset="0"/>
                <a:sym typeface="Arial" pitchFamily="34" charset="0"/>
              </a:rPr>
              <a:t>$1.25 for annual gifts.</a:t>
            </a:r>
            <a:endParaRPr lang="en-US" dirty="0">
              <a:solidFill>
                <a:srgbClr val="C00000"/>
              </a:solidFill>
              <a:latin typeface="+mj-lt"/>
            </a:endParaRPr>
          </a:p>
        </p:txBody>
      </p:sp>
      <p:sp>
        <p:nvSpPr>
          <p:cNvPr id="17416" name="Line 8"/>
          <p:cNvSpPr>
            <a:spLocks noChangeShapeType="1"/>
          </p:cNvSpPr>
          <p:nvPr/>
        </p:nvSpPr>
        <p:spPr bwMode="auto">
          <a:xfrm>
            <a:off x="2342927" y="5739557"/>
            <a:ext cx="4557489"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7417" name="Line 9"/>
          <p:cNvSpPr>
            <a:spLocks noChangeShapeType="1"/>
          </p:cNvSpPr>
          <p:nvPr/>
        </p:nvSpPr>
        <p:spPr bwMode="auto">
          <a:xfrm>
            <a:off x="2342927" y="3779490"/>
            <a:ext cx="4557489"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grpSp>
        <p:nvGrpSpPr>
          <p:cNvPr id="2" name="Group 10"/>
          <p:cNvGrpSpPr>
            <a:grpSpLocks/>
          </p:cNvGrpSpPr>
          <p:nvPr/>
        </p:nvGrpSpPr>
        <p:grpSpPr bwMode="auto">
          <a:xfrm>
            <a:off x="2333997" y="4291832"/>
            <a:ext cx="4561954" cy="711026"/>
            <a:chOff x="0" y="0"/>
            <a:chExt cx="511" cy="80"/>
          </a:xfrm>
        </p:grpSpPr>
        <p:sp>
          <p:nvSpPr>
            <p:cNvPr id="17419" name="AutoShape 11"/>
            <p:cNvSpPr>
              <a:spLocks/>
            </p:cNvSpPr>
            <p:nvPr/>
          </p:nvSpPr>
          <p:spPr bwMode="auto">
            <a:xfrm>
              <a:off x="159" y="13"/>
              <a:ext cx="53" cy="51"/>
            </a:xfrm>
            <a:prstGeom prst="roundRect">
              <a:avLst>
                <a:gd name="adj" fmla="val 16069"/>
              </a:avLst>
            </a:prstGeom>
            <a:solidFill>
              <a:srgbClr val="848484"/>
            </a:solidFill>
            <a:ln w="12700" cap="flat" cmpd="sng">
              <a:noFill/>
              <a:prstDash val="solid"/>
              <a:miter lim="0"/>
              <a:headEnd/>
              <a:tailEnd/>
            </a:ln>
            <a:effectLst/>
          </p:spPr>
          <p:txBody>
            <a:bodyPr lIns="54186" tIns="54186" rIns="54186" bIns="54186"/>
            <a:lstStyle/>
            <a:p>
              <a:endParaRPr lang="en-US"/>
            </a:p>
          </p:txBody>
        </p:sp>
        <p:sp>
          <p:nvSpPr>
            <p:cNvPr id="17420" name="Rectangle 12"/>
            <p:cNvSpPr>
              <a:spLocks/>
            </p:cNvSpPr>
            <p:nvPr/>
          </p:nvSpPr>
          <p:spPr bwMode="auto">
            <a:xfrm>
              <a:off x="162" y="18"/>
              <a:ext cx="52" cy="51"/>
            </a:xfrm>
            <a:prstGeom prst="rect">
              <a:avLst/>
            </a:prstGeom>
            <a:noFill/>
            <a:ln w="12700" cap="flat" cmpd="sng">
              <a:noFill/>
              <a:prstDash val="solid"/>
              <a:miter lim="0"/>
              <a:headEnd/>
              <a:tailEnd/>
            </a:ln>
            <a:effectLst/>
          </p:spPr>
          <p:txBody>
            <a:bodyPr lIns="54186" tIns="54186" rIns="54186" bIns="54186"/>
            <a:lstStyle/>
            <a:p>
              <a:pPr defTabSz="914145">
                <a:buClr>
                  <a:srgbClr val="BA5205"/>
                </a:buClr>
              </a:pPr>
              <a:r>
                <a:rPr lang="en-US" b="1" dirty="0">
                  <a:solidFill>
                    <a:srgbClr val="2B3439"/>
                  </a:solidFill>
                  <a:latin typeface="Arial" pitchFamily="34" charset="0"/>
                  <a:cs typeface="Arial" pitchFamily="34" charset="0"/>
                  <a:sym typeface="Arial" pitchFamily="34" charset="0"/>
                </a:rPr>
                <a:t>vs.</a:t>
              </a:r>
              <a:endParaRPr lang="en-US" dirty="0"/>
            </a:p>
          </p:txBody>
        </p:sp>
        <p:pic>
          <p:nvPicPr>
            <p:cNvPr id="17421" name="Picture 13" descr="droppedImage.pdf"/>
            <p:cNvPicPr>
              <a:picLocks noChangeAspect="1"/>
            </p:cNvPicPr>
            <p:nvPr/>
          </p:nvPicPr>
          <p:blipFill>
            <a:blip r:embed="rId3" cstate="print"/>
            <a:srcRect/>
            <a:stretch>
              <a:fillRect/>
            </a:stretch>
          </p:blipFill>
          <p:spPr bwMode="auto">
            <a:xfrm>
              <a:off x="0" y="3"/>
              <a:ext cx="126" cy="77"/>
            </a:xfrm>
            <a:prstGeom prst="rect">
              <a:avLst/>
            </a:prstGeom>
            <a:noFill/>
            <a:ln w="12700" cap="flat" cmpd="sng">
              <a:noFill/>
              <a:prstDash val="solid"/>
              <a:miter lim="0"/>
              <a:headEnd type="none" w="med" len="med"/>
              <a:tailEnd type="none" w="med" len="med"/>
            </a:ln>
            <a:effectLst/>
          </p:spPr>
        </p:pic>
        <p:pic>
          <p:nvPicPr>
            <p:cNvPr id="17422" name="Picture 14" descr="droppedImage.pdf"/>
            <p:cNvPicPr>
              <a:picLocks noChangeAspect="1"/>
            </p:cNvPicPr>
            <p:nvPr/>
          </p:nvPicPr>
          <p:blipFill>
            <a:blip r:embed="rId4" cstate="print"/>
            <a:srcRect/>
            <a:stretch>
              <a:fillRect/>
            </a:stretch>
          </p:blipFill>
          <p:spPr bwMode="auto">
            <a:xfrm>
              <a:off x="246" y="0"/>
              <a:ext cx="265" cy="77"/>
            </a:xfrm>
            <a:prstGeom prst="rect">
              <a:avLst/>
            </a:prstGeom>
            <a:noFill/>
            <a:ln w="12700" cap="flat" cmpd="sng">
              <a:noFill/>
              <a:prstDash val="solid"/>
              <a:miter lim="0"/>
              <a:headEnd type="none" w="med" len="med"/>
              <a:tailEnd type="none" w="med" len="med"/>
            </a:ln>
            <a:effectLst/>
          </p:spPr>
        </p:pic>
      </p:grpSp>
      <p:sp>
        <p:nvSpPr>
          <p:cNvPr id="16" name="Title 1"/>
          <p:cNvSpPr txBox="1">
            <a:spLocks/>
          </p:cNvSpPr>
          <p:nvPr/>
        </p:nvSpPr>
        <p:spPr>
          <a:xfrm>
            <a:off x="493776" y="445326"/>
            <a:ext cx="8229600" cy="834834"/>
          </a:xfrm>
          <a:prstGeom prst="rect">
            <a:avLst/>
          </a:prstGeom>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Century Gothic"/>
              </a:rPr>
              <a:t>Why Planned Giving?</a:t>
            </a:r>
            <a:endParaRPr kumimoji="0" 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Century Gothic"/>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2013 Marketing Campaigns</a:t>
            </a:r>
            <a:endParaRPr lang="en-US" dirty="0">
              <a:effectLst>
                <a:outerShdw blurRad="38100" dist="38100" dir="2700000" algn="tl">
                  <a:srgbClr val="000000">
                    <a:alpha val="43137"/>
                  </a:srgbClr>
                </a:outerShdw>
              </a:effectLst>
            </a:endParaRPr>
          </a:p>
        </p:txBody>
      </p:sp>
      <p:sp>
        <p:nvSpPr>
          <p:cNvPr id="5" name="Rectangle 6"/>
          <p:cNvSpPr>
            <a:spLocks/>
          </p:cNvSpPr>
          <p:nvPr/>
        </p:nvSpPr>
        <p:spPr bwMode="auto">
          <a:xfrm>
            <a:off x="451104" y="914401"/>
            <a:ext cx="8046720" cy="1087477"/>
          </a:xfrm>
          <a:prstGeom prst="rect">
            <a:avLst/>
          </a:prstGeom>
          <a:noFill/>
          <a:ln w="12700">
            <a:noFill/>
            <a:miter lim="0"/>
            <a:headEnd/>
            <a:tailEnd/>
          </a:ln>
        </p:spPr>
        <p:txBody>
          <a:bodyPr wrap="square" lIns="127000" tIns="127000" rIns="127000" bIns="127000">
            <a:spAutoFit/>
          </a:bodyPr>
          <a:lstStyle/>
          <a:p>
            <a:pPr algn="l" defTabSz="914400">
              <a:spcBef>
                <a:spcPts val="1500"/>
              </a:spcBef>
            </a:pPr>
            <a:r>
              <a:rPr lang="en-US" dirty="0">
                <a:ea typeface="Helvetica" charset="0"/>
                <a:cs typeface="Helvetica" charset="0"/>
                <a:sym typeface="Helvetica" charset="0"/>
              </a:rPr>
              <a:t>The following is a review of the initial planned giving marketing campaign activities </a:t>
            </a:r>
            <a:r>
              <a:rPr lang="en-US" dirty="0" smtClean="0">
                <a:ea typeface="Helvetica" charset="0"/>
                <a:cs typeface="Helvetica" charset="0"/>
                <a:sym typeface="Helvetica" charset="0"/>
              </a:rPr>
              <a:t>by the </a:t>
            </a:r>
            <a:r>
              <a:rPr lang="en-US" dirty="0">
                <a:ea typeface="Helvetica" charset="0"/>
                <a:cs typeface="Helvetica" charset="0"/>
                <a:sym typeface="Helvetica" charset="0"/>
              </a:rPr>
              <a:t>Ronald McDonald House Charities.  This report summarizes the results from January </a:t>
            </a:r>
            <a:r>
              <a:rPr lang="en-US" dirty="0" smtClean="0">
                <a:ea typeface="Helvetica" charset="0"/>
                <a:cs typeface="Helvetica" charset="0"/>
                <a:sym typeface="Helvetica" charset="0"/>
              </a:rPr>
              <a:t>2013 </a:t>
            </a:r>
            <a:r>
              <a:rPr lang="en-US" dirty="0">
                <a:ea typeface="Helvetica" charset="0"/>
                <a:cs typeface="Helvetica" charset="0"/>
                <a:sym typeface="Helvetica" charset="0"/>
              </a:rPr>
              <a:t>– December </a:t>
            </a:r>
            <a:r>
              <a:rPr lang="en-US" dirty="0" smtClean="0">
                <a:ea typeface="Helvetica" charset="0"/>
                <a:cs typeface="Helvetica" charset="0"/>
                <a:sym typeface="Helvetica" charset="0"/>
              </a:rPr>
              <a:t>2013</a:t>
            </a:r>
            <a:endParaRPr lang="en-US" dirty="0"/>
          </a:p>
        </p:txBody>
      </p:sp>
      <p:sp>
        <p:nvSpPr>
          <p:cNvPr id="6" name="Rectangle 7"/>
          <p:cNvSpPr>
            <a:spLocks/>
          </p:cNvSpPr>
          <p:nvPr/>
        </p:nvSpPr>
        <p:spPr bwMode="auto">
          <a:xfrm>
            <a:off x="182880" y="2034540"/>
            <a:ext cx="3499104" cy="1384995"/>
          </a:xfrm>
          <a:prstGeom prst="rect">
            <a:avLst/>
          </a:prstGeom>
          <a:noFill/>
          <a:ln w="12700">
            <a:noFill/>
            <a:miter lim="0"/>
            <a:headEnd/>
            <a:tailEnd/>
          </a:ln>
        </p:spPr>
        <p:txBody>
          <a:bodyPr wrap="square" lIns="0" tIns="0" rIns="0" bIns="0">
            <a:spAutoFit/>
          </a:bodyPr>
          <a:lstStyle/>
          <a:p>
            <a:pPr algn="l" defTabSz="914400"/>
            <a:r>
              <a:rPr lang="en-US" b="1" dirty="0">
                <a:solidFill>
                  <a:srgbClr val="C00000"/>
                </a:solidFill>
                <a:latin typeface="Helvetica" charset="0"/>
                <a:ea typeface="Helvetica" charset="0"/>
                <a:cs typeface="Helvetica" charset="0"/>
                <a:sym typeface="Helvetica" charset="0"/>
              </a:rPr>
              <a:t>Elements</a:t>
            </a:r>
            <a:endParaRPr lang="en-US" sz="4200" dirty="0">
              <a:solidFill>
                <a:srgbClr val="C00000"/>
              </a:solidFill>
              <a:latin typeface="Gill Sans" charset="0"/>
              <a:ea typeface="Gill Sans" charset="0"/>
              <a:cs typeface="Gill Sans" charset="0"/>
              <a:sym typeface="Gill Sans" charset="0"/>
            </a:endParaRPr>
          </a:p>
          <a:p>
            <a:pPr algn="l" defTabSz="914400">
              <a:buClr>
                <a:srgbClr val="930019"/>
              </a:buClr>
              <a:buSzPct val="125000"/>
              <a:buFont typeface="Helvetica" charset="0"/>
              <a:buChar char="‣"/>
            </a:pPr>
            <a:r>
              <a:rPr lang="en-US" dirty="0" smtClean="0">
                <a:latin typeface="Helvetica" charset="0"/>
                <a:ea typeface="Helvetica" charset="0"/>
                <a:cs typeface="Helvetica" charset="0"/>
                <a:sym typeface="Helvetica" charset="0"/>
              </a:rPr>
              <a:t> Age Overlay</a:t>
            </a:r>
          </a:p>
          <a:p>
            <a:pPr algn="l" defTabSz="914400">
              <a:buClr>
                <a:srgbClr val="930019"/>
              </a:buClr>
              <a:buSzPct val="125000"/>
              <a:buFont typeface="Helvetica" charset="0"/>
              <a:buChar char="‣"/>
            </a:pPr>
            <a:r>
              <a:rPr lang="en-US" dirty="0" smtClean="0">
                <a:latin typeface="Helvetica" charset="0"/>
                <a:ea typeface="Helvetica" charset="0"/>
                <a:cs typeface="Helvetica" charset="0"/>
                <a:sym typeface="Helvetica" charset="0"/>
              </a:rPr>
              <a:t> Planned </a:t>
            </a:r>
            <a:r>
              <a:rPr lang="en-US" dirty="0">
                <a:latin typeface="Helvetica" charset="0"/>
                <a:ea typeface="Helvetica" charset="0"/>
                <a:cs typeface="Helvetica" charset="0"/>
                <a:sym typeface="Helvetica" charset="0"/>
              </a:rPr>
              <a:t>Giving </a:t>
            </a:r>
            <a:r>
              <a:rPr lang="en-US" dirty="0" err="1" smtClean="0">
                <a:latin typeface="Helvetica" charset="0"/>
                <a:ea typeface="Helvetica" charset="0"/>
                <a:cs typeface="Helvetica" charset="0"/>
                <a:sym typeface="Helvetica" charset="0"/>
              </a:rPr>
              <a:t>Microsite</a:t>
            </a:r>
            <a:endParaRPr lang="en-US" dirty="0">
              <a:latin typeface="Helvetica" charset="0"/>
              <a:ea typeface="Helvetica" charset="0"/>
              <a:cs typeface="Helvetica" charset="0"/>
              <a:sym typeface="Helvetica" charset="0"/>
            </a:endParaRPr>
          </a:p>
          <a:p>
            <a:pPr algn="l" defTabSz="914400">
              <a:buClr>
                <a:srgbClr val="930019"/>
              </a:buClr>
              <a:buSzPct val="125000"/>
              <a:buFont typeface="Helvetica" charset="0"/>
              <a:buChar char="‣"/>
            </a:pPr>
            <a:r>
              <a:rPr lang="en-US" dirty="0">
                <a:latin typeface="Helvetica" charset="0"/>
                <a:ea typeface="Helvetica" charset="0"/>
                <a:cs typeface="Helvetica" charset="0"/>
                <a:sym typeface="Helvetica" charset="0"/>
              </a:rPr>
              <a:t> Newsletter, </a:t>
            </a:r>
            <a:r>
              <a:rPr lang="en-US" i="1" dirty="0" smtClean="0">
                <a:latin typeface="Helvetica" charset="0"/>
                <a:ea typeface="Helvetica" charset="0"/>
                <a:cs typeface="Helvetica" charset="0"/>
                <a:sym typeface="Helvetica" charset="0"/>
              </a:rPr>
              <a:t>Title of Newsletter</a:t>
            </a:r>
            <a:endParaRPr lang="en-US" dirty="0">
              <a:latin typeface="Gill Sans" charset="0"/>
              <a:ea typeface="Gill Sans" charset="0"/>
              <a:cs typeface="Gill Sans" charset="0"/>
              <a:sym typeface="Gill Sans" charset="0"/>
            </a:endParaRPr>
          </a:p>
          <a:p>
            <a:pPr algn="l" defTabSz="914400">
              <a:buClr>
                <a:srgbClr val="930019"/>
              </a:buClr>
              <a:buSzPct val="125000"/>
              <a:buFont typeface="Helvetica" charset="0"/>
              <a:buChar char="‣"/>
            </a:pPr>
            <a:r>
              <a:rPr lang="en-US" i="1" dirty="0">
                <a:latin typeface="Helvetica" charset="0"/>
                <a:ea typeface="Helvetica" charset="0"/>
                <a:cs typeface="Helvetica" charset="0"/>
                <a:sym typeface="Helvetica" charset="0"/>
              </a:rPr>
              <a:t> </a:t>
            </a:r>
            <a:r>
              <a:rPr lang="en-US" dirty="0" err="1">
                <a:latin typeface="Helvetica" charset="0"/>
                <a:ea typeface="Helvetica" charset="0"/>
                <a:cs typeface="Helvetica" charset="0"/>
                <a:sym typeface="Helvetica" charset="0"/>
              </a:rPr>
              <a:t>iNews</a:t>
            </a:r>
            <a:r>
              <a:rPr lang="en-US" dirty="0">
                <a:latin typeface="Helvetica" charset="0"/>
                <a:ea typeface="Helvetica" charset="0"/>
                <a:cs typeface="Helvetica" charset="0"/>
                <a:sym typeface="Helvetica" charset="0"/>
              </a:rPr>
              <a:t> email campaign</a:t>
            </a:r>
            <a:endParaRPr lang="en-US" dirty="0">
              <a:latin typeface="Gill Sans" charset="0"/>
              <a:ea typeface="Gill Sans" charset="0"/>
              <a:cs typeface="Gill Sans" charset="0"/>
              <a:sym typeface="Gill Sans" charset="0"/>
            </a:endParaRPr>
          </a:p>
        </p:txBody>
      </p:sp>
      <p:sp>
        <p:nvSpPr>
          <p:cNvPr id="7" name="Rectangle 8"/>
          <p:cNvSpPr>
            <a:spLocks/>
          </p:cNvSpPr>
          <p:nvPr/>
        </p:nvSpPr>
        <p:spPr bwMode="auto">
          <a:xfrm>
            <a:off x="3575368" y="1978152"/>
            <a:ext cx="5788088" cy="7248138"/>
          </a:xfrm>
          <a:prstGeom prst="rect">
            <a:avLst/>
          </a:prstGeom>
          <a:noFill/>
          <a:ln w="12700">
            <a:noFill/>
            <a:miter lim="0"/>
            <a:headEnd/>
            <a:tailEnd/>
          </a:ln>
        </p:spPr>
        <p:txBody>
          <a:bodyPr wrap="square" lIns="0" tIns="0" rIns="0" bIns="0">
            <a:spAutoFit/>
          </a:bodyPr>
          <a:lstStyle/>
          <a:p>
            <a:pPr algn="l" defTabSz="914400"/>
            <a:r>
              <a:rPr lang="en-US" b="1" dirty="0">
                <a:solidFill>
                  <a:srgbClr val="C00000"/>
                </a:solidFill>
                <a:latin typeface="Helvetica" charset="0"/>
                <a:ea typeface="Helvetica" charset="0"/>
                <a:cs typeface="Helvetica" charset="0"/>
                <a:sym typeface="Helvetica" charset="0"/>
              </a:rPr>
              <a:t>Execution</a:t>
            </a:r>
            <a:endParaRPr lang="en-US" sz="4200" dirty="0">
              <a:solidFill>
                <a:srgbClr val="C00000"/>
              </a:solidFill>
              <a:latin typeface="Gill Sans" charset="0"/>
              <a:ea typeface="Gill Sans" charset="0"/>
              <a:cs typeface="Gill Sans" charset="0"/>
              <a:sym typeface="Gill Sans" charset="0"/>
            </a:endParaRPr>
          </a:p>
          <a:p>
            <a:pPr algn="l" defTabSz="914400"/>
            <a:r>
              <a:rPr lang="en-US" i="1" dirty="0">
                <a:solidFill>
                  <a:srgbClr val="FFC000"/>
                </a:solidFill>
                <a:latin typeface="Helvetica" charset="0"/>
                <a:ea typeface="Helvetica" charset="0"/>
                <a:cs typeface="Helvetica" charset="0"/>
                <a:sym typeface="Helvetica" charset="0"/>
              </a:rPr>
              <a:t>Planned Giving </a:t>
            </a:r>
            <a:r>
              <a:rPr lang="en-US" i="1" dirty="0" err="1" smtClean="0">
                <a:solidFill>
                  <a:srgbClr val="FFC000"/>
                </a:solidFill>
                <a:latin typeface="Helvetica" charset="0"/>
                <a:ea typeface="Helvetica" charset="0"/>
                <a:cs typeface="Helvetica" charset="0"/>
                <a:sym typeface="Helvetica" charset="0"/>
              </a:rPr>
              <a:t>microsite</a:t>
            </a:r>
            <a:r>
              <a:rPr lang="en-US" i="1" dirty="0" smtClean="0">
                <a:solidFill>
                  <a:srgbClr val="FFC000"/>
                </a:solidFill>
                <a:latin typeface="Helvetica" charset="0"/>
                <a:ea typeface="Helvetica" charset="0"/>
                <a:cs typeface="Helvetica" charset="0"/>
                <a:sym typeface="Helvetica" charset="0"/>
              </a:rPr>
              <a:t> - </a:t>
            </a:r>
            <a:r>
              <a:rPr lang="en-US" dirty="0" smtClean="0">
                <a:solidFill>
                  <a:srgbClr val="FFC000"/>
                </a:solidFill>
                <a:latin typeface="Helvetica" charset="0"/>
                <a:ea typeface="Helvetica" charset="0"/>
                <a:cs typeface="Helvetica" charset="0"/>
                <a:sym typeface="Helvetica" charset="0"/>
              </a:rPr>
              <a:t>launched XX/XXXX</a:t>
            </a:r>
          </a:p>
          <a:p>
            <a:pPr algn="l" defTabSz="914400"/>
            <a:r>
              <a:rPr lang="en-US" dirty="0" smtClean="0">
                <a:solidFill>
                  <a:srgbClr val="FFC000"/>
                </a:solidFill>
                <a:latin typeface="Helvetica" charset="0"/>
                <a:ea typeface="Helvetica" charset="0"/>
                <a:cs typeface="Helvetica" charset="0"/>
                <a:sym typeface="Helvetica" charset="0"/>
              </a:rPr>
              <a:t>Age Overlay on Database – completed XX/XXX</a:t>
            </a:r>
            <a:endParaRPr lang="en-US" dirty="0">
              <a:solidFill>
                <a:srgbClr val="FFC000"/>
              </a:solidFill>
              <a:latin typeface="Helvetica" charset="0"/>
              <a:ea typeface="Helvetica" charset="0"/>
              <a:cs typeface="Helvetica" charset="0"/>
              <a:sym typeface="Helvetica" charset="0"/>
            </a:endParaRPr>
          </a:p>
          <a:p>
            <a:pPr algn="l" defTabSz="914400"/>
            <a:endParaRPr lang="en-US" sz="1000" i="1" dirty="0">
              <a:solidFill>
                <a:srgbClr val="FFC000"/>
              </a:solidFill>
              <a:latin typeface="Helvetica" charset="0"/>
              <a:ea typeface="Helvetica" charset="0"/>
              <a:cs typeface="Helvetica" charset="0"/>
              <a:sym typeface="Helvetica" charset="0"/>
            </a:endParaRPr>
          </a:p>
          <a:p>
            <a:pPr algn="l" defTabSz="914400"/>
            <a:r>
              <a:rPr lang="en-US" i="1" dirty="0" smtClean="0">
                <a:solidFill>
                  <a:srgbClr val="FFC000"/>
                </a:solidFill>
                <a:latin typeface="Helvetica" charset="0"/>
                <a:ea typeface="Helvetica" charset="0"/>
                <a:cs typeface="Helvetica" charset="0"/>
                <a:sym typeface="Helvetica" charset="0"/>
              </a:rPr>
              <a:t>Title of Newsletter, </a:t>
            </a:r>
            <a:r>
              <a:rPr lang="en-US" dirty="0" smtClean="0">
                <a:solidFill>
                  <a:srgbClr val="FFC000"/>
                </a:solidFill>
                <a:latin typeface="Helvetica" charset="0"/>
                <a:ea typeface="Helvetica" charset="0"/>
                <a:cs typeface="Helvetica" charset="0"/>
                <a:sym typeface="Helvetica" charset="0"/>
              </a:rPr>
              <a:t>newsletter-</a:t>
            </a:r>
            <a:r>
              <a:rPr lang="en-US" i="1" dirty="0" smtClean="0">
                <a:solidFill>
                  <a:srgbClr val="FFC000"/>
                </a:solidFill>
                <a:latin typeface="Helvetica" charset="0"/>
                <a:ea typeface="Helvetica" charset="0"/>
                <a:cs typeface="Helvetica" charset="0"/>
                <a:sym typeface="Helvetica" charset="0"/>
              </a:rPr>
              <a:t> </a:t>
            </a:r>
            <a:r>
              <a:rPr lang="en-US" dirty="0">
                <a:solidFill>
                  <a:srgbClr val="FFC000"/>
                </a:solidFill>
                <a:latin typeface="Helvetica" charset="0"/>
                <a:ea typeface="Helvetica" charset="0"/>
                <a:cs typeface="Helvetica" charset="0"/>
                <a:sym typeface="Helvetica" charset="0"/>
              </a:rPr>
              <a:t>mailed </a:t>
            </a:r>
            <a:r>
              <a:rPr lang="en-US" dirty="0" smtClean="0">
                <a:solidFill>
                  <a:srgbClr val="FFC000"/>
                </a:solidFill>
                <a:latin typeface="Helvetica" charset="0"/>
                <a:ea typeface="Helvetica" charset="0"/>
                <a:cs typeface="Helvetica" charset="0"/>
                <a:sym typeface="Helvetica" charset="0"/>
              </a:rPr>
              <a:t>XX/XX/XX</a:t>
            </a:r>
            <a:endParaRPr lang="en-US" dirty="0">
              <a:solidFill>
                <a:srgbClr val="FFC000"/>
              </a:solidFill>
              <a:latin typeface="Helvetica" charset="0"/>
              <a:ea typeface="Helvetica" charset="0"/>
              <a:cs typeface="Helvetica" charset="0"/>
              <a:sym typeface="Helvetica" charset="0"/>
            </a:endParaRPr>
          </a:p>
          <a:p>
            <a:pPr algn="l" defTabSz="914400"/>
            <a:r>
              <a:rPr lang="en-US" dirty="0">
                <a:latin typeface="Helvetica" charset="0"/>
                <a:ea typeface="Helvetica" charset="0"/>
                <a:cs typeface="Helvetica" charset="0"/>
                <a:sym typeface="Helvetica" charset="0"/>
              </a:rPr>
              <a:t>Mailed to </a:t>
            </a:r>
            <a:r>
              <a:rPr lang="en-US" dirty="0" smtClean="0">
                <a:latin typeface="Helvetica" charset="0"/>
                <a:ea typeface="Helvetica" charset="0"/>
                <a:cs typeface="Helvetica" charset="0"/>
                <a:sym typeface="Helvetica" charset="0"/>
              </a:rPr>
              <a:t>X,XXX </a:t>
            </a:r>
            <a:r>
              <a:rPr lang="en-US" dirty="0">
                <a:latin typeface="Helvetica" charset="0"/>
                <a:ea typeface="Helvetica" charset="0"/>
                <a:cs typeface="Helvetica" charset="0"/>
                <a:sym typeface="Helvetica" charset="0"/>
              </a:rPr>
              <a:t>households</a:t>
            </a:r>
            <a:endParaRPr lang="en-US" dirty="0">
              <a:latin typeface="Gill Sans" charset="0"/>
              <a:ea typeface="Gill Sans" charset="0"/>
              <a:cs typeface="Gill Sans" charset="0"/>
              <a:sym typeface="Gill Sans" charset="0"/>
            </a:endParaRPr>
          </a:p>
          <a:p>
            <a:pPr algn="l" defTabSz="914400"/>
            <a:endParaRPr lang="en-US" sz="1000" dirty="0">
              <a:latin typeface="Helvetica" charset="0"/>
              <a:ea typeface="Helvetica" charset="0"/>
              <a:cs typeface="Helvetica" charset="0"/>
              <a:sym typeface="Helvetica" charset="0"/>
            </a:endParaRPr>
          </a:p>
          <a:p>
            <a:pPr algn="l" defTabSz="914400"/>
            <a:r>
              <a:rPr lang="en-US" dirty="0" err="1">
                <a:solidFill>
                  <a:srgbClr val="FFC000"/>
                </a:solidFill>
                <a:latin typeface="Helvetica" charset="0"/>
                <a:ea typeface="Helvetica" charset="0"/>
                <a:cs typeface="Helvetica" charset="0"/>
                <a:sym typeface="Helvetica" charset="0"/>
              </a:rPr>
              <a:t>eMarketing</a:t>
            </a:r>
            <a:r>
              <a:rPr lang="en-US" dirty="0">
                <a:solidFill>
                  <a:srgbClr val="FFC000"/>
                </a:solidFill>
                <a:latin typeface="Helvetica" charset="0"/>
                <a:ea typeface="Helvetica" charset="0"/>
                <a:cs typeface="Helvetica" charset="0"/>
                <a:sym typeface="Helvetica" charset="0"/>
              </a:rPr>
              <a:t> Campaign- emailed </a:t>
            </a:r>
            <a:r>
              <a:rPr lang="en-US" dirty="0" smtClean="0">
                <a:solidFill>
                  <a:srgbClr val="FFC000"/>
                </a:solidFill>
                <a:latin typeface="Helvetica" charset="0"/>
                <a:ea typeface="Helvetica" charset="0"/>
                <a:cs typeface="Helvetica" charset="0"/>
                <a:sym typeface="Helvetica" charset="0"/>
              </a:rPr>
              <a:t>XX/XX/XX</a:t>
            </a:r>
            <a:endParaRPr lang="en-US" dirty="0">
              <a:solidFill>
                <a:srgbClr val="FFC000"/>
              </a:solidFill>
              <a:latin typeface="Helvetica" charset="0"/>
              <a:ea typeface="Helvetica" charset="0"/>
              <a:cs typeface="Helvetica" charset="0"/>
              <a:sym typeface="Helvetica" charset="0"/>
            </a:endParaRPr>
          </a:p>
          <a:p>
            <a:r>
              <a:rPr lang="en-US" dirty="0">
                <a:latin typeface="Helvetica" charset="0"/>
                <a:ea typeface="Helvetica" charset="0"/>
                <a:cs typeface="Helvetica" charset="0"/>
                <a:sym typeface="Helvetica" charset="0"/>
              </a:rPr>
              <a:t>delivered to </a:t>
            </a:r>
            <a:r>
              <a:rPr lang="en-US" dirty="0" smtClean="0">
                <a:latin typeface="Helvetica" charset="0"/>
                <a:ea typeface="Helvetica" charset="0"/>
                <a:cs typeface="Helvetica" charset="0"/>
                <a:sym typeface="Helvetica" charset="0"/>
              </a:rPr>
              <a:t>X,XXX individuals</a:t>
            </a:r>
            <a:br>
              <a:rPr lang="en-US" dirty="0" smtClean="0">
                <a:latin typeface="Helvetica" charset="0"/>
                <a:ea typeface="Helvetica" charset="0"/>
                <a:cs typeface="Helvetica" charset="0"/>
                <a:sym typeface="Helvetica" charset="0"/>
              </a:rPr>
            </a:br>
            <a:endParaRPr lang="en-US" sz="1000" dirty="0">
              <a:latin typeface="Helvetica" charset="0"/>
              <a:ea typeface="Helvetica" charset="0"/>
              <a:cs typeface="Helvetica" charset="0"/>
              <a:sym typeface="Helvetica" charset="0"/>
            </a:endParaRPr>
          </a:p>
          <a:p>
            <a:r>
              <a:rPr lang="en-US" i="1" dirty="0" smtClean="0">
                <a:solidFill>
                  <a:srgbClr val="FFC000"/>
                </a:solidFill>
                <a:latin typeface="Helvetica" charset="0"/>
                <a:ea typeface="Helvetica" charset="0"/>
                <a:cs typeface="Helvetica" charset="0"/>
                <a:sym typeface="Helvetica" charset="0"/>
              </a:rPr>
              <a:t>Title of Newsletter, </a:t>
            </a:r>
            <a:r>
              <a:rPr lang="en-US" dirty="0" smtClean="0">
                <a:solidFill>
                  <a:srgbClr val="FFC000"/>
                </a:solidFill>
                <a:latin typeface="Helvetica" charset="0"/>
                <a:ea typeface="Helvetica" charset="0"/>
                <a:cs typeface="Helvetica" charset="0"/>
                <a:sym typeface="Helvetica" charset="0"/>
              </a:rPr>
              <a:t>newsletter-</a:t>
            </a:r>
            <a:r>
              <a:rPr lang="en-US" i="1" dirty="0" smtClean="0">
                <a:solidFill>
                  <a:srgbClr val="FFC000"/>
                </a:solidFill>
                <a:latin typeface="Helvetica" charset="0"/>
                <a:ea typeface="Helvetica" charset="0"/>
                <a:cs typeface="Helvetica" charset="0"/>
                <a:sym typeface="Helvetica" charset="0"/>
              </a:rPr>
              <a:t> </a:t>
            </a:r>
            <a:r>
              <a:rPr lang="en-US" dirty="0">
                <a:solidFill>
                  <a:srgbClr val="FFC000"/>
                </a:solidFill>
                <a:latin typeface="Helvetica" charset="0"/>
                <a:ea typeface="Helvetica" charset="0"/>
                <a:cs typeface="Helvetica" charset="0"/>
                <a:sym typeface="Helvetica" charset="0"/>
              </a:rPr>
              <a:t>mailed </a:t>
            </a:r>
            <a:r>
              <a:rPr lang="en-US" dirty="0" smtClean="0">
                <a:solidFill>
                  <a:srgbClr val="FFC000"/>
                </a:solidFill>
                <a:latin typeface="Helvetica" charset="0"/>
                <a:ea typeface="Helvetica" charset="0"/>
                <a:cs typeface="Helvetica" charset="0"/>
                <a:sym typeface="Helvetica" charset="0"/>
              </a:rPr>
              <a:t>XX/XX/XX</a:t>
            </a:r>
            <a:endParaRPr lang="en-US" dirty="0">
              <a:solidFill>
                <a:srgbClr val="FFC000"/>
              </a:solidFill>
              <a:latin typeface="Gill Sans" charset="0"/>
              <a:ea typeface="Gill Sans" charset="0"/>
              <a:cs typeface="Gill Sans" charset="0"/>
              <a:sym typeface="Gill Sans" charset="0"/>
            </a:endParaRPr>
          </a:p>
          <a:p>
            <a:r>
              <a:rPr lang="en-US" dirty="0">
                <a:latin typeface="Helvetica" charset="0"/>
                <a:ea typeface="Helvetica" charset="0"/>
                <a:cs typeface="Helvetica" charset="0"/>
                <a:sym typeface="Helvetica" charset="0"/>
              </a:rPr>
              <a:t>Mailed to </a:t>
            </a:r>
            <a:r>
              <a:rPr lang="en-US" dirty="0" smtClean="0">
                <a:latin typeface="Helvetica" charset="0"/>
                <a:ea typeface="Helvetica" charset="0"/>
                <a:cs typeface="Helvetica" charset="0"/>
                <a:sym typeface="Helvetica" charset="0"/>
              </a:rPr>
              <a:t>X,XXX households</a:t>
            </a:r>
            <a:endParaRPr lang="en-US" dirty="0">
              <a:latin typeface="Helvetica" charset="0"/>
              <a:ea typeface="Helvetica" charset="0"/>
              <a:cs typeface="Helvetica" charset="0"/>
              <a:sym typeface="Helvetica" charset="0"/>
            </a:endParaRPr>
          </a:p>
          <a:p>
            <a:pPr algn="l" defTabSz="914400"/>
            <a:endParaRPr lang="en-US" sz="1000" dirty="0">
              <a:latin typeface="Helvetica" charset="0"/>
              <a:ea typeface="Helvetica" charset="0"/>
              <a:cs typeface="Helvetica" charset="0"/>
              <a:sym typeface="Helvetica" charset="0"/>
            </a:endParaRPr>
          </a:p>
          <a:p>
            <a:r>
              <a:rPr lang="en-US" dirty="0" err="1">
                <a:solidFill>
                  <a:srgbClr val="FFC000"/>
                </a:solidFill>
                <a:latin typeface="Helvetica" charset="0"/>
                <a:ea typeface="Helvetica" charset="0"/>
                <a:cs typeface="Helvetica" charset="0"/>
                <a:sym typeface="Helvetica" charset="0"/>
              </a:rPr>
              <a:t>eMarketing</a:t>
            </a:r>
            <a:r>
              <a:rPr lang="en-US" dirty="0">
                <a:solidFill>
                  <a:srgbClr val="FFC000"/>
                </a:solidFill>
                <a:latin typeface="Helvetica" charset="0"/>
                <a:ea typeface="Helvetica" charset="0"/>
                <a:cs typeface="Helvetica" charset="0"/>
                <a:sym typeface="Helvetica" charset="0"/>
              </a:rPr>
              <a:t> Campaign- emailed </a:t>
            </a:r>
            <a:r>
              <a:rPr lang="en-US" dirty="0" smtClean="0">
                <a:solidFill>
                  <a:srgbClr val="FFC000"/>
                </a:solidFill>
                <a:latin typeface="Helvetica" charset="0"/>
                <a:ea typeface="Helvetica" charset="0"/>
                <a:cs typeface="Helvetica" charset="0"/>
                <a:sym typeface="Helvetica" charset="0"/>
              </a:rPr>
              <a:t>XX/XX/XX</a:t>
            </a:r>
            <a:endParaRPr lang="en-US" dirty="0">
              <a:solidFill>
                <a:srgbClr val="FFC000"/>
              </a:solidFill>
              <a:latin typeface="Helvetica" charset="0"/>
              <a:ea typeface="Helvetica" charset="0"/>
              <a:cs typeface="Helvetica" charset="0"/>
              <a:sym typeface="Helvetica" charset="0"/>
            </a:endParaRPr>
          </a:p>
          <a:p>
            <a:r>
              <a:rPr lang="en-US" dirty="0">
                <a:latin typeface="Helvetica" charset="0"/>
                <a:ea typeface="Helvetica" charset="0"/>
                <a:cs typeface="Helvetica" charset="0"/>
                <a:sym typeface="Helvetica" charset="0"/>
              </a:rPr>
              <a:t>delivered to </a:t>
            </a:r>
            <a:r>
              <a:rPr lang="en-US" dirty="0" smtClean="0">
                <a:latin typeface="Helvetica" charset="0"/>
                <a:ea typeface="Helvetica" charset="0"/>
                <a:cs typeface="Helvetica" charset="0"/>
                <a:sym typeface="Helvetica" charset="0"/>
              </a:rPr>
              <a:t>X,XXX individuals</a:t>
            </a:r>
            <a:br>
              <a:rPr lang="en-US" dirty="0" smtClean="0">
                <a:latin typeface="Helvetica" charset="0"/>
                <a:ea typeface="Helvetica" charset="0"/>
                <a:cs typeface="Helvetica" charset="0"/>
                <a:sym typeface="Helvetica" charset="0"/>
              </a:rPr>
            </a:br>
            <a:endParaRPr lang="en-US" sz="1000" dirty="0">
              <a:latin typeface="Gill Sans" charset="0"/>
              <a:ea typeface="Gill Sans" charset="0"/>
              <a:cs typeface="Gill Sans" charset="0"/>
              <a:sym typeface="Gill Sans" charset="0"/>
            </a:endParaRPr>
          </a:p>
          <a:p>
            <a:r>
              <a:rPr lang="en-US" i="1" dirty="0" smtClean="0">
                <a:solidFill>
                  <a:srgbClr val="FFC000"/>
                </a:solidFill>
                <a:latin typeface="Helvetica" charset="0"/>
                <a:ea typeface="Helvetica" charset="0"/>
                <a:cs typeface="Helvetica" charset="0"/>
                <a:sym typeface="Helvetica" charset="0"/>
              </a:rPr>
              <a:t>Title of Newsletter, </a:t>
            </a:r>
            <a:r>
              <a:rPr lang="en-US" dirty="0" smtClean="0">
                <a:solidFill>
                  <a:srgbClr val="FFC000"/>
                </a:solidFill>
                <a:latin typeface="Helvetica" charset="0"/>
                <a:ea typeface="Helvetica" charset="0"/>
                <a:cs typeface="Helvetica" charset="0"/>
                <a:sym typeface="Helvetica" charset="0"/>
              </a:rPr>
              <a:t>newsletter-</a:t>
            </a:r>
            <a:r>
              <a:rPr lang="en-US" i="1" dirty="0" smtClean="0">
                <a:solidFill>
                  <a:srgbClr val="FFC000"/>
                </a:solidFill>
                <a:latin typeface="Helvetica" charset="0"/>
                <a:ea typeface="Helvetica" charset="0"/>
                <a:cs typeface="Helvetica" charset="0"/>
                <a:sym typeface="Helvetica" charset="0"/>
              </a:rPr>
              <a:t> </a:t>
            </a:r>
            <a:r>
              <a:rPr lang="en-US" dirty="0">
                <a:solidFill>
                  <a:srgbClr val="FFC000"/>
                </a:solidFill>
                <a:latin typeface="Helvetica" charset="0"/>
                <a:ea typeface="Helvetica" charset="0"/>
                <a:cs typeface="Helvetica" charset="0"/>
                <a:sym typeface="Helvetica" charset="0"/>
              </a:rPr>
              <a:t>mailed </a:t>
            </a:r>
            <a:r>
              <a:rPr lang="en-US" dirty="0" smtClean="0">
                <a:solidFill>
                  <a:srgbClr val="FFC000"/>
                </a:solidFill>
                <a:latin typeface="Helvetica" charset="0"/>
                <a:ea typeface="Helvetica" charset="0"/>
                <a:cs typeface="Helvetica" charset="0"/>
                <a:sym typeface="Helvetica" charset="0"/>
              </a:rPr>
              <a:t>XX/XX/XX</a:t>
            </a:r>
            <a:endParaRPr lang="en-US" dirty="0">
              <a:solidFill>
                <a:srgbClr val="FFC000"/>
              </a:solidFill>
              <a:latin typeface="Gill Sans" charset="0"/>
              <a:ea typeface="Gill Sans" charset="0"/>
              <a:cs typeface="Gill Sans" charset="0"/>
              <a:sym typeface="Gill Sans" charset="0"/>
            </a:endParaRPr>
          </a:p>
          <a:p>
            <a:r>
              <a:rPr lang="en-US" dirty="0">
                <a:latin typeface="Helvetica" charset="0"/>
                <a:ea typeface="Helvetica" charset="0"/>
                <a:cs typeface="Helvetica" charset="0"/>
                <a:sym typeface="Helvetica" charset="0"/>
              </a:rPr>
              <a:t>Mailed to </a:t>
            </a:r>
            <a:r>
              <a:rPr lang="en-US" dirty="0" smtClean="0">
                <a:latin typeface="Helvetica" charset="0"/>
                <a:ea typeface="Helvetica" charset="0"/>
                <a:cs typeface="Helvetica" charset="0"/>
                <a:sym typeface="Helvetica" charset="0"/>
              </a:rPr>
              <a:t>X,XXX </a:t>
            </a:r>
            <a:r>
              <a:rPr lang="en-US" dirty="0">
                <a:latin typeface="Helvetica" charset="0"/>
                <a:ea typeface="Helvetica" charset="0"/>
                <a:cs typeface="Helvetica" charset="0"/>
                <a:sym typeface="Helvetica" charset="0"/>
              </a:rPr>
              <a:t>households</a:t>
            </a:r>
          </a:p>
          <a:p>
            <a:pPr algn="l" defTabSz="914400"/>
            <a:endParaRPr lang="en-US" sz="4200" dirty="0">
              <a:latin typeface="Gill Sans" charset="0"/>
              <a:ea typeface="Gill Sans" charset="0"/>
              <a:cs typeface="Gill Sans" charset="0"/>
              <a:sym typeface="Gill Sans" charset="0"/>
            </a:endParaRPr>
          </a:p>
          <a:p>
            <a:pPr algn="l" defTabSz="914400"/>
            <a:endParaRPr lang="en-US" sz="2000" dirty="0">
              <a:latin typeface="Helvetica" charset="0"/>
              <a:ea typeface="Helvetica" charset="0"/>
              <a:cs typeface="Helvetica" charset="0"/>
              <a:sym typeface="Helvetica" charset="0"/>
            </a:endParaRPr>
          </a:p>
          <a:p>
            <a:pPr algn="l" defTabSz="914400"/>
            <a:endParaRPr lang="en-US" sz="2000" dirty="0">
              <a:latin typeface="Helvetica" charset="0"/>
              <a:ea typeface="Helvetica" charset="0"/>
              <a:cs typeface="Helvetica" charset="0"/>
              <a:sym typeface="Helvetica" charset="0"/>
            </a:endParaRPr>
          </a:p>
          <a:p>
            <a:pPr algn="l" defTabSz="914400"/>
            <a:endParaRPr lang="en-US" sz="2000" dirty="0">
              <a:latin typeface="Helvetica" charset="0"/>
              <a:ea typeface="Helvetica" charset="0"/>
              <a:cs typeface="Helvetica" charset="0"/>
              <a:sym typeface="Helvetica" charset="0"/>
            </a:endParaRPr>
          </a:p>
          <a:p>
            <a:pPr algn="l" defTabSz="914400"/>
            <a:endParaRPr lang="en-US" sz="2000" dirty="0">
              <a:latin typeface="Helvetica" charset="0"/>
              <a:ea typeface="Helvetica" charset="0"/>
              <a:cs typeface="Helvetica" charset="0"/>
              <a:sym typeface="Helvetica" charset="0"/>
            </a:endParaRPr>
          </a:p>
          <a:p>
            <a:pPr algn="l" defTabSz="914400"/>
            <a:endParaRPr lang="en-US" sz="500" dirty="0">
              <a:solidFill>
                <a:srgbClr val="C04D00"/>
              </a:solidFill>
              <a:latin typeface="Helvetica" charset="0"/>
              <a:ea typeface="Helvetica" charset="0"/>
              <a:cs typeface="Helvetica" charset="0"/>
              <a:sym typeface="Helvetica" charset="0"/>
            </a:endParaRPr>
          </a:p>
          <a:p>
            <a:pPr algn="l" defTabSz="914400"/>
            <a:endParaRPr lang="en-US" sz="2000" i="1" dirty="0">
              <a:latin typeface="Helvetica" charset="0"/>
              <a:ea typeface="Helvetica" charset="0"/>
              <a:cs typeface="Helvetica" charset="0"/>
              <a:sym typeface="Helvetica" charset="0"/>
            </a:endParaRPr>
          </a:p>
          <a:p>
            <a:pPr algn="l" defTabSz="914400"/>
            <a:endParaRPr lang="en-US" sz="2400" dirty="0">
              <a:solidFill>
                <a:srgbClr val="ABA283"/>
              </a:solidFill>
              <a:latin typeface="Helvetica" charset="0"/>
              <a:ea typeface="Helvetica" charset="0"/>
              <a:cs typeface="Helvetica" charset="0"/>
              <a:sym typeface="Helvetica" charset="0"/>
            </a:endParaRPr>
          </a:p>
        </p:txBody>
      </p:sp>
    </p:spTree>
    <p:extLst>
      <p:ext uri="{BB962C8B-B14F-4D97-AF65-F5344CB8AC3E}">
        <p14:creationId xmlns:p14="http://schemas.microsoft.com/office/powerpoint/2010/main" val="19591071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RESULTS: Direct Mail </a:t>
            </a:r>
            <a:endParaRPr lang="en-US" dirty="0">
              <a:effectLst>
                <a:outerShdw blurRad="38100" dist="38100" dir="2700000" algn="tl">
                  <a:srgbClr val="000000">
                    <a:alpha val="43137"/>
                  </a:srgbClr>
                </a:outerShdw>
              </a:effectLst>
            </a:endParaRPr>
          </a:p>
        </p:txBody>
      </p:sp>
      <p:sp>
        <p:nvSpPr>
          <p:cNvPr id="9" name="Rectangle 7"/>
          <p:cNvSpPr>
            <a:spLocks/>
          </p:cNvSpPr>
          <p:nvPr/>
        </p:nvSpPr>
        <p:spPr bwMode="auto">
          <a:xfrm>
            <a:off x="413068" y="1267968"/>
            <a:ext cx="4414964" cy="4247317"/>
          </a:xfrm>
          <a:prstGeom prst="rect">
            <a:avLst/>
          </a:prstGeom>
          <a:noFill/>
          <a:ln w="12700">
            <a:noFill/>
            <a:miter lim="0"/>
            <a:headEnd/>
            <a:tailEnd/>
          </a:ln>
        </p:spPr>
        <p:txBody>
          <a:bodyPr wrap="square" lIns="0" tIns="0" rIns="0" bIns="0">
            <a:spAutoFit/>
          </a:bodyPr>
          <a:lstStyle/>
          <a:p>
            <a:pPr algn="l" defTabSz="914400"/>
            <a:r>
              <a:rPr lang="en-US" b="1" dirty="0">
                <a:solidFill>
                  <a:srgbClr val="C04D00"/>
                </a:solidFill>
                <a:ea typeface="Helvetica" charset="0"/>
                <a:cs typeface="Helvetica" charset="0"/>
                <a:sym typeface="Helvetica" charset="0"/>
              </a:rPr>
              <a:t>Detail</a:t>
            </a:r>
            <a:endParaRPr lang="en-US" sz="4200" dirty="0">
              <a:ea typeface="Gill Sans" charset="0"/>
              <a:cs typeface="Gill Sans" charset="0"/>
              <a:sym typeface="Gill Sans" charset="0"/>
            </a:endParaRPr>
          </a:p>
          <a:p>
            <a:pPr algn="l" defTabSz="914400">
              <a:buClr>
                <a:srgbClr val="930019"/>
              </a:buClr>
              <a:buSzPct val="125000"/>
              <a:buFont typeface="Helvetica" charset="0"/>
              <a:buChar char="‣"/>
            </a:pPr>
            <a:r>
              <a:rPr lang="en-US" sz="2400" dirty="0">
                <a:ea typeface="Helvetica" charset="0"/>
                <a:cs typeface="Helvetica" charset="0"/>
                <a:sym typeface="Helvetica" charset="0"/>
              </a:rPr>
              <a:t> </a:t>
            </a:r>
            <a:r>
              <a:rPr lang="en-US" dirty="0">
                <a:ea typeface="Helvetica" charset="0"/>
                <a:cs typeface="Helvetica" charset="0"/>
                <a:sym typeface="Helvetica" charset="0"/>
              </a:rPr>
              <a:t>Newsletter, </a:t>
            </a:r>
            <a:r>
              <a:rPr lang="en-US" i="1" dirty="0" smtClean="0">
                <a:ea typeface="Helvetica" charset="0"/>
                <a:cs typeface="Helvetica" charset="0"/>
                <a:sym typeface="Helvetica" charset="0"/>
              </a:rPr>
              <a:t>Title here</a:t>
            </a:r>
            <a:endParaRPr lang="en-US" i="1" dirty="0">
              <a:ea typeface="Helvetica" charset="0"/>
              <a:cs typeface="Helvetica" charset="0"/>
              <a:sym typeface="Helvetica" charset="0"/>
            </a:endParaRPr>
          </a:p>
          <a:p>
            <a:pPr algn="l" defTabSz="914400">
              <a:buClr>
                <a:srgbClr val="930019"/>
              </a:buClr>
              <a:buSzPct val="125000"/>
              <a:buFont typeface="Helvetica" charset="0"/>
              <a:buChar char="‣"/>
            </a:pPr>
            <a:r>
              <a:rPr lang="en-US" dirty="0">
                <a:ea typeface="Helvetica" charset="0"/>
                <a:cs typeface="Helvetica" charset="0"/>
                <a:sym typeface="Helvetica" charset="0"/>
              </a:rPr>
              <a:t> Mailed: </a:t>
            </a:r>
            <a:r>
              <a:rPr lang="en-US" dirty="0" smtClean="0">
                <a:ea typeface="Helvetica" charset="0"/>
                <a:cs typeface="Helvetica" charset="0"/>
                <a:sym typeface="Helvetica" charset="0"/>
              </a:rPr>
              <a:t>Date here, X,XXX </a:t>
            </a:r>
            <a:r>
              <a:rPr lang="en-US" dirty="0">
                <a:ea typeface="Helvetica" charset="0"/>
                <a:cs typeface="Helvetica" charset="0"/>
                <a:sym typeface="Helvetica" charset="0"/>
              </a:rPr>
              <a:t>quantity</a:t>
            </a:r>
          </a:p>
          <a:p>
            <a:pPr algn="l" defTabSz="914400">
              <a:buClr>
                <a:srgbClr val="930019"/>
              </a:buClr>
              <a:buSzPct val="125000"/>
              <a:buFont typeface="Helvetica" charset="0"/>
              <a:buChar char="‣"/>
            </a:pPr>
            <a:r>
              <a:rPr lang="en-US" dirty="0">
                <a:ea typeface="Helvetica" charset="0"/>
                <a:cs typeface="Helvetica" charset="0"/>
                <a:sym typeface="Helvetica" charset="0"/>
              </a:rPr>
              <a:t> Focus: </a:t>
            </a:r>
            <a:r>
              <a:rPr lang="en-US" dirty="0" smtClean="0">
                <a:ea typeface="Helvetica" charset="0"/>
                <a:cs typeface="Helvetica" charset="0"/>
                <a:sym typeface="Helvetica" charset="0"/>
              </a:rPr>
              <a:t>insert topic here</a:t>
            </a:r>
            <a:endParaRPr lang="en-US" dirty="0">
              <a:ea typeface="Helvetica" charset="0"/>
              <a:cs typeface="Helvetica" charset="0"/>
              <a:sym typeface="Helvetica" charset="0"/>
            </a:endParaRPr>
          </a:p>
          <a:p>
            <a:pPr algn="l" defTabSz="914400">
              <a:buClr>
                <a:srgbClr val="930019"/>
              </a:buClr>
              <a:buSzPct val="125000"/>
              <a:buFont typeface="Helvetica" charset="0"/>
              <a:buChar char="‣"/>
            </a:pPr>
            <a:r>
              <a:rPr lang="en-US" dirty="0">
                <a:ea typeface="Helvetica" charset="0"/>
                <a:cs typeface="Helvetica" charset="0"/>
                <a:sym typeface="Helvetica" charset="0"/>
              </a:rPr>
              <a:t> Response: </a:t>
            </a:r>
            <a:r>
              <a:rPr lang="en-US" dirty="0" smtClean="0">
                <a:ea typeface="Helvetica" charset="0"/>
                <a:cs typeface="Helvetica" charset="0"/>
                <a:sym typeface="Helvetica" charset="0"/>
              </a:rPr>
              <a:t>“Brochure or offer listed here”</a:t>
            </a:r>
            <a:endParaRPr lang="en-US" dirty="0">
              <a:ea typeface="Helvetica" charset="0"/>
              <a:cs typeface="Helvetica" charset="0"/>
              <a:sym typeface="Helvetica" charset="0"/>
            </a:endParaRPr>
          </a:p>
          <a:p>
            <a:pPr algn="l" defTabSz="914400">
              <a:buClr>
                <a:srgbClr val="930019"/>
              </a:buClr>
              <a:buSzPct val="125000"/>
              <a:buFont typeface="Helvetica" charset="0"/>
              <a:buChar char="‣"/>
            </a:pPr>
            <a:r>
              <a:rPr lang="en-US" dirty="0">
                <a:ea typeface="Helvetica" charset="0"/>
                <a:cs typeface="Helvetica" charset="0"/>
                <a:sym typeface="Helvetica" charset="0"/>
              </a:rPr>
              <a:t> Brochure requests: ?</a:t>
            </a:r>
          </a:p>
          <a:p>
            <a:pPr algn="l" defTabSz="914400">
              <a:buClr>
                <a:srgbClr val="930019"/>
              </a:buClr>
              <a:buSzPct val="125000"/>
              <a:buFont typeface="Helvetica" charset="0"/>
              <a:buChar char="‣"/>
            </a:pPr>
            <a:r>
              <a:rPr lang="en-US" dirty="0">
                <a:ea typeface="Helvetica" charset="0"/>
                <a:cs typeface="Helvetica" charset="0"/>
                <a:sym typeface="Helvetica" charset="0"/>
              </a:rPr>
              <a:t> More info requests: ?</a:t>
            </a:r>
          </a:p>
          <a:p>
            <a:pPr algn="l" defTabSz="914400">
              <a:buClr>
                <a:srgbClr val="930019"/>
              </a:buClr>
              <a:buSzPct val="125000"/>
              <a:buFont typeface="Helvetica" charset="0"/>
              <a:buChar char="‣"/>
            </a:pPr>
            <a:r>
              <a:rPr lang="en-US" dirty="0">
                <a:ea typeface="Helvetica" charset="0"/>
                <a:cs typeface="Helvetica" charset="0"/>
                <a:sym typeface="Helvetica" charset="0"/>
              </a:rPr>
              <a:t> Bequests Notification: ?</a:t>
            </a:r>
          </a:p>
          <a:p>
            <a:pPr algn="l" defTabSz="914400">
              <a:buClr>
                <a:srgbClr val="930019"/>
              </a:buClr>
              <a:buSzPct val="125000"/>
              <a:buFont typeface="Helvetica" charset="0"/>
              <a:buChar char="‣"/>
            </a:pPr>
            <a:r>
              <a:rPr lang="en-US" dirty="0">
                <a:ea typeface="Helvetica" charset="0"/>
                <a:cs typeface="Helvetica" charset="0"/>
                <a:sym typeface="Helvetica" charset="0"/>
              </a:rPr>
              <a:t> Requested Bequest Language: ?</a:t>
            </a:r>
          </a:p>
          <a:p>
            <a:pPr algn="l" defTabSz="914400">
              <a:buClr>
                <a:srgbClr val="930019"/>
              </a:buClr>
              <a:buSzPct val="125000"/>
              <a:buFont typeface="Helvetica" charset="0"/>
              <a:buChar char="‣"/>
            </a:pPr>
            <a:r>
              <a:rPr lang="en-US" dirty="0">
                <a:ea typeface="Helvetica" charset="0"/>
                <a:cs typeface="Helvetica" charset="0"/>
                <a:sym typeface="Helvetica" charset="0"/>
              </a:rPr>
              <a:t> Donations Received: ?</a:t>
            </a:r>
          </a:p>
          <a:p>
            <a:pPr algn="l" defTabSz="914400">
              <a:buClr>
                <a:srgbClr val="930019"/>
              </a:buClr>
              <a:buSzPct val="125000"/>
              <a:buFont typeface="Helvetica" charset="0"/>
              <a:buChar char="‣"/>
            </a:pPr>
            <a:r>
              <a:rPr lang="en-US" dirty="0">
                <a:ea typeface="Helvetica" charset="0"/>
                <a:cs typeface="Helvetica" charset="0"/>
                <a:sym typeface="Helvetica" charset="0"/>
              </a:rPr>
              <a:t> Cash Gifts Received: ?</a:t>
            </a:r>
          </a:p>
          <a:p>
            <a:pPr algn="l" defTabSz="914400">
              <a:buClr>
                <a:srgbClr val="930019"/>
              </a:buClr>
              <a:buSzPct val="125000"/>
              <a:buFont typeface="Helvetica" charset="0"/>
              <a:buChar char="‣"/>
            </a:pPr>
            <a:r>
              <a:rPr lang="en-US" dirty="0">
                <a:ea typeface="Helvetica" charset="0"/>
                <a:cs typeface="Helvetica" charset="0"/>
                <a:sym typeface="Helvetica" charset="0"/>
              </a:rPr>
              <a:t> Web visitors 30 days after drop</a:t>
            </a:r>
            <a:r>
              <a:rPr lang="en-US" dirty="0" smtClean="0">
                <a:ea typeface="Helvetica" charset="0"/>
                <a:cs typeface="Helvetica" charset="0"/>
                <a:sym typeface="Helvetica" charset="0"/>
              </a:rPr>
              <a:t>: ?</a:t>
            </a:r>
            <a:endParaRPr lang="en-US" dirty="0">
              <a:ea typeface="Helvetica" charset="0"/>
              <a:cs typeface="Helvetica" charset="0"/>
              <a:sym typeface="Helvetica" charset="0"/>
            </a:endParaRPr>
          </a:p>
          <a:p>
            <a:pPr algn="l" defTabSz="914400">
              <a:buClr>
                <a:srgbClr val="930019"/>
              </a:buClr>
              <a:buSzPct val="125000"/>
              <a:buFont typeface="Helvetica" charset="0"/>
              <a:buChar char="‣"/>
            </a:pPr>
            <a:r>
              <a:rPr lang="en-US" dirty="0">
                <a:solidFill>
                  <a:schemeClr val="tx1"/>
                </a:solidFill>
                <a:ea typeface="Helvetica" charset="0"/>
                <a:cs typeface="Helvetica" charset="0"/>
                <a:sym typeface="Helvetica" charset="0"/>
              </a:rPr>
              <a:t> </a:t>
            </a:r>
            <a:r>
              <a:rPr lang="en-US" dirty="0" smtClean="0">
                <a:ea typeface="Helvetica" charset="0"/>
                <a:cs typeface="Helvetica" charset="0"/>
                <a:sym typeface="Helvetica" charset="0"/>
              </a:rPr>
              <a:t>Gift Illustration Requests: ?</a:t>
            </a:r>
            <a:endParaRPr lang="en-US" dirty="0">
              <a:solidFill>
                <a:schemeClr val="tx1"/>
              </a:solidFill>
              <a:ea typeface="Helvetica" charset="0"/>
              <a:cs typeface="Helvetica" charset="0"/>
              <a:sym typeface="Helvetica" charset="0"/>
            </a:endParaRPr>
          </a:p>
          <a:p>
            <a:pPr algn="l" defTabSz="914400">
              <a:buClr>
                <a:srgbClr val="930019"/>
              </a:buClr>
              <a:buSzPct val="125000"/>
              <a:buFont typeface="Helvetica" charset="0"/>
              <a:buChar char="‣"/>
            </a:pPr>
            <a:r>
              <a:rPr lang="en-US" dirty="0">
                <a:solidFill>
                  <a:srgbClr val="FF0000"/>
                </a:solidFill>
                <a:ea typeface="Helvetica" charset="0"/>
                <a:cs typeface="Helvetica" charset="0"/>
                <a:sym typeface="Helvetica" charset="0"/>
              </a:rPr>
              <a:t> Total responses</a:t>
            </a:r>
            <a:r>
              <a:rPr lang="en-US" dirty="0" smtClean="0">
                <a:solidFill>
                  <a:srgbClr val="FF0000"/>
                </a:solidFill>
                <a:ea typeface="Helvetica" charset="0"/>
                <a:cs typeface="Helvetica" charset="0"/>
                <a:sym typeface="Helvetica" charset="0"/>
              </a:rPr>
              <a:t>: ?</a:t>
            </a:r>
            <a:endParaRPr lang="en-US" dirty="0">
              <a:solidFill>
                <a:srgbClr val="FF0000"/>
              </a:solidFill>
              <a:ea typeface="Helvetica" charset="0"/>
              <a:cs typeface="Helvetica" charset="0"/>
              <a:sym typeface="Helvetica" charset="0"/>
            </a:endParaRPr>
          </a:p>
          <a:p>
            <a:pPr algn="l" defTabSz="914400">
              <a:buClr>
                <a:srgbClr val="930019"/>
              </a:buClr>
              <a:buSzPct val="125000"/>
              <a:buFont typeface="Helvetica" charset="0"/>
              <a:buChar char="‣"/>
            </a:pPr>
            <a:r>
              <a:rPr lang="en-US" dirty="0">
                <a:solidFill>
                  <a:srgbClr val="FF0000"/>
                </a:solidFill>
                <a:ea typeface="Helvetica" charset="0"/>
                <a:cs typeface="Helvetica" charset="0"/>
                <a:sym typeface="Helvetica" charset="0"/>
              </a:rPr>
              <a:t> Total response rate</a:t>
            </a:r>
            <a:r>
              <a:rPr lang="en-US" dirty="0" smtClean="0">
                <a:solidFill>
                  <a:srgbClr val="FF0000"/>
                </a:solidFill>
                <a:ea typeface="Helvetica" charset="0"/>
                <a:cs typeface="Helvetica" charset="0"/>
                <a:sym typeface="Helvetica" charset="0"/>
              </a:rPr>
              <a:t>: ?</a:t>
            </a:r>
            <a:endParaRPr lang="en-US" dirty="0">
              <a:solidFill>
                <a:srgbClr val="FF0000"/>
              </a:solidFill>
            </a:endParaRPr>
          </a:p>
        </p:txBody>
      </p:sp>
      <p:sp>
        <p:nvSpPr>
          <p:cNvPr id="11" name="Rectangle 7"/>
          <p:cNvSpPr>
            <a:spLocks/>
          </p:cNvSpPr>
          <p:nvPr/>
        </p:nvSpPr>
        <p:spPr bwMode="auto">
          <a:xfrm>
            <a:off x="4680268" y="1261872"/>
            <a:ext cx="4414964" cy="4247317"/>
          </a:xfrm>
          <a:prstGeom prst="rect">
            <a:avLst/>
          </a:prstGeom>
          <a:noFill/>
          <a:ln w="12700">
            <a:noFill/>
            <a:miter lim="0"/>
            <a:headEnd/>
            <a:tailEnd/>
          </a:ln>
        </p:spPr>
        <p:txBody>
          <a:bodyPr wrap="square" lIns="0" tIns="0" rIns="0" bIns="0">
            <a:spAutoFit/>
          </a:bodyPr>
          <a:lstStyle/>
          <a:p>
            <a:pPr algn="l" defTabSz="914400"/>
            <a:r>
              <a:rPr lang="en-US" b="1" dirty="0">
                <a:solidFill>
                  <a:srgbClr val="C04D00"/>
                </a:solidFill>
                <a:ea typeface="Helvetica" charset="0"/>
                <a:cs typeface="Helvetica" charset="0"/>
                <a:sym typeface="Helvetica" charset="0"/>
              </a:rPr>
              <a:t>Detail</a:t>
            </a:r>
            <a:endParaRPr lang="en-US" sz="4200" dirty="0">
              <a:ea typeface="Gill Sans" charset="0"/>
              <a:cs typeface="Gill Sans" charset="0"/>
              <a:sym typeface="Gill Sans" charset="0"/>
            </a:endParaRPr>
          </a:p>
          <a:p>
            <a:pPr algn="l" defTabSz="914400">
              <a:buClr>
                <a:srgbClr val="930019"/>
              </a:buClr>
              <a:buSzPct val="125000"/>
              <a:buFont typeface="Helvetica" charset="0"/>
              <a:buChar char="‣"/>
            </a:pPr>
            <a:r>
              <a:rPr lang="en-US" sz="2400" dirty="0">
                <a:ea typeface="Helvetica" charset="0"/>
                <a:cs typeface="Helvetica" charset="0"/>
                <a:sym typeface="Helvetica" charset="0"/>
              </a:rPr>
              <a:t> </a:t>
            </a:r>
            <a:r>
              <a:rPr lang="en-US" dirty="0">
                <a:ea typeface="Helvetica" charset="0"/>
                <a:cs typeface="Helvetica" charset="0"/>
                <a:sym typeface="Helvetica" charset="0"/>
              </a:rPr>
              <a:t>Newsletter, </a:t>
            </a:r>
            <a:r>
              <a:rPr lang="en-US" i="1" dirty="0" smtClean="0">
                <a:ea typeface="Helvetica" charset="0"/>
                <a:cs typeface="Helvetica" charset="0"/>
                <a:sym typeface="Helvetica" charset="0"/>
              </a:rPr>
              <a:t>Title here</a:t>
            </a:r>
            <a:endParaRPr lang="en-US" i="1" dirty="0">
              <a:ea typeface="Helvetica" charset="0"/>
              <a:cs typeface="Helvetica" charset="0"/>
              <a:sym typeface="Helvetica" charset="0"/>
            </a:endParaRPr>
          </a:p>
          <a:p>
            <a:pPr algn="l" defTabSz="914400">
              <a:buClr>
                <a:srgbClr val="930019"/>
              </a:buClr>
              <a:buSzPct val="125000"/>
              <a:buFont typeface="Helvetica" charset="0"/>
              <a:buChar char="‣"/>
            </a:pPr>
            <a:r>
              <a:rPr lang="en-US" dirty="0">
                <a:ea typeface="Helvetica" charset="0"/>
                <a:cs typeface="Helvetica" charset="0"/>
                <a:sym typeface="Helvetica" charset="0"/>
              </a:rPr>
              <a:t> Mailed: </a:t>
            </a:r>
            <a:r>
              <a:rPr lang="en-US" dirty="0" smtClean="0">
                <a:ea typeface="Helvetica" charset="0"/>
                <a:cs typeface="Helvetica" charset="0"/>
                <a:sym typeface="Helvetica" charset="0"/>
              </a:rPr>
              <a:t>Date here, X,XXX </a:t>
            </a:r>
            <a:r>
              <a:rPr lang="en-US" dirty="0">
                <a:ea typeface="Helvetica" charset="0"/>
                <a:cs typeface="Helvetica" charset="0"/>
                <a:sym typeface="Helvetica" charset="0"/>
              </a:rPr>
              <a:t>quantity</a:t>
            </a:r>
          </a:p>
          <a:p>
            <a:pPr algn="l" defTabSz="914400">
              <a:buClr>
                <a:srgbClr val="930019"/>
              </a:buClr>
              <a:buSzPct val="125000"/>
              <a:buFont typeface="Helvetica" charset="0"/>
              <a:buChar char="‣"/>
            </a:pPr>
            <a:r>
              <a:rPr lang="en-US" dirty="0">
                <a:ea typeface="Helvetica" charset="0"/>
                <a:cs typeface="Helvetica" charset="0"/>
                <a:sym typeface="Helvetica" charset="0"/>
              </a:rPr>
              <a:t> Focus: </a:t>
            </a:r>
            <a:r>
              <a:rPr lang="en-US" dirty="0" smtClean="0">
                <a:ea typeface="Helvetica" charset="0"/>
                <a:cs typeface="Helvetica" charset="0"/>
                <a:sym typeface="Helvetica" charset="0"/>
              </a:rPr>
              <a:t>insert topic here</a:t>
            </a:r>
            <a:endParaRPr lang="en-US" dirty="0">
              <a:ea typeface="Helvetica" charset="0"/>
              <a:cs typeface="Helvetica" charset="0"/>
              <a:sym typeface="Helvetica" charset="0"/>
            </a:endParaRPr>
          </a:p>
          <a:p>
            <a:pPr algn="l" defTabSz="914400">
              <a:buClr>
                <a:srgbClr val="930019"/>
              </a:buClr>
              <a:buSzPct val="125000"/>
              <a:buFont typeface="Helvetica" charset="0"/>
              <a:buChar char="‣"/>
            </a:pPr>
            <a:r>
              <a:rPr lang="en-US" dirty="0">
                <a:ea typeface="Helvetica" charset="0"/>
                <a:cs typeface="Helvetica" charset="0"/>
                <a:sym typeface="Helvetica" charset="0"/>
              </a:rPr>
              <a:t> Response: </a:t>
            </a:r>
            <a:r>
              <a:rPr lang="en-US" dirty="0" smtClean="0">
                <a:ea typeface="Helvetica" charset="0"/>
                <a:cs typeface="Helvetica" charset="0"/>
                <a:sym typeface="Helvetica" charset="0"/>
              </a:rPr>
              <a:t>“Brochure or offer listed here”</a:t>
            </a:r>
            <a:endParaRPr lang="en-US" dirty="0">
              <a:ea typeface="Helvetica" charset="0"/>
              <a:cs typeface="Helvetica" charset="0"/>
              <a:sym typeface="Helvetica" charset="0"/>
            </a:endParaRPr>
          </a:p>
          <a:p>
            <a:pPr algn="l" defTabSz="914400">
              <a:buClr>
                <a:srgbClr val="930019"/>
              </a:buClr>
              <a:buSzPct val="125000"/>
              <a:buFont typeface="Helvetica" charset="0"/>
              <a:buChar char="‣"/>
            </a:pPr>
            <a:r>
              <a:rPr lang="en-US" dirty="0">
                <a:ea typeface="Helvetica" charset="0"/>
                <a:cs typeface="Helvetica" charset="0"/>
                <a:sym typeface="Helvetica" charset="0"/>
              </a:rPr>
              <a:t> Brochure requests: ?</a:t>
            </a:r>
          </a:p>
          <a:p>
            <a:pPr algn="l" defTabSz="914400">
              <a:buClr>
                <a:srgbClr val="930019"/>
              </a:buClr>
              <a:buSzPct val="125000"/>
              <a:buFont typeface="Helvetica" charset="0"/>
              <a:buChar char="‣"/>
            </a:pPr>
            <a:r>
              <a:rPr lang="en-US" dirty="0">
                <a:ea typeface="Helvetica" charset="0"/>
                <a:cs typeface="Helvetica" charset="0"/>
                <a:sym typeface="Helvetica" charset="0"/>
              </a:rPr>
              <a:t> More info requests: ?</a:t>
            </a:r>
          </a:p>
          <a:p>
            <a:pPr algn="l" defTabSz="914400">
              <a:buClr>
                <a:srgbClr val="930019"/>
              </a:buClr>
              <a:buSzPct val="125000"/>
              <a:buFont typeface="Helvetica" charset="0"/>
              <a:buChar char="‣"/>
            </a:pPr>
            <a:r>
              <a:rPr lang="en-US" dirty="0">
                <a:ea typeface="Helvetica" charset="0"/>
                <a:cs typeface="Helvetica" charset="0"/>
                <a:sym typeface="Helvetica" charset="0"/>
              </a:rPr>
              <a:t> Bequests Notification: ?</a:t>
            </a:r>
          </a:p>
          <a:p>
            <a:pPr algn="l" defTabSz="914400">
              <a:buClr>
                <a:srgbClr val="930019"/>
              </a:buClr>
              <a:buSzPct val="125000"/>
              <a:buFont typeface="Helvetica" charset="0"/>
              <a:buChar char="‣"/>
            </a:pPr>
            <a:r>
              <a:rPr lang="en-US" dirty="0">
                <a:ea typeface="Helvetica" charset="0"/>
                <a:cs typeface="Helvetica" charset="0"/>
                <a:sym typeface="Helvetica" charset="0"/>
              </a:rPr>
              <a:t> Requested Bequest Language: ?</a:t>
            </a:r>
          </a:p>
          <a:p>
            <a:pPr algn="l" defTabSz="914400">
              <a:buClr>
                <a:srgbClr val="930019"/>
              </a:buClr>
              <a:buSzPct val="125000"/>
              <a:buFont typeface="Helvetica" charset="0"/>
              <a:buChar char="‣"/>
            </a:pPr>
            <a:r>
              <a:rPr lang="en-US" dirty="0">
                <a:ea typeface="Helvetica" charset="0"/>
                <a:cs typeface="Helvetica" charset="0"/>
                <a:sym typeface="Helvetica" charset="0"/>
              </a:rPr>
              <a:t> Donations Received: ?</a:t>
            </a:r>
          </a:p>
          <a:p>
            <a:pPr algn="l" defTabSz="914400">
              <a:buClr>
                <a:srgbClr val="930019"/>
              </a:buClr>
              <a:buSzPct val="125000"/>
              <a:buFont typeface="Helvetica" charset="0"/>
              <a:buChar char="‣"/>
            </a:pPr>
            <a:r>
              <a:rPr lang="en-US" dirty="0">
                <a:ea typeface="Helvetica" charset="0"/>
                <a:cs typeface="Helvetica" charset="0"/>
                <a:sym typeface="Helvetica" charset="0"/>
              </a:rPr>
              <a:t> Cash Gifts Received: ?</a:t>
            </a:r>
          </a:p>
          <a:p>
            <a:pPr algn="l" defTabSz="914400">
              <a:buClr>
                <a:srgbClr val="930019"/>
              </a:buClr>
              <a:buSzPct val="125000"/>
              <a:buFont typeface="Helvetica" charset="0"/>
              <a:buChar char="‣"/>
            </a:pPr>
            <a:r>
              <a:rPr lang="en-US" dirty="0">
                <a:ea typeface="Helvetica" charset="0"/>
                <a:cs typeface="Helvetica" charset="0"/>
                <a:sym typeface="Helvetica" charset="0"/>
              </a:rPr>
              <a:t> Web visitors 30 days after drop</a:t>
            </a:r>
            <a:r>
              <a:rPr lang="en-US" dirty="0" smtClean="0">
                <a:ea typeface="Helvetica" charset="0"/>
                <a:cs typeface="Helvetica" charset="0"/>
                <a:sym typeface="Helvetica" charset="0"/>
              </a:rPr>
              <a:t>: ?</a:t>
            </a:r>
            <a:endParaRPr lang="en-US" dirty="0">
              <a:ea typeface="Helvetica" charset="0"/>
              <a:cs typeface="Helvetica" charset="0"/>
              <a:sym typeface="Helvetica" charset="0"/>
            </a:endParaRPr>
          </a:p>
          <a:p>
            <a:pPr algn="l" defTabSz="914400">
              <a:buClr>
                <a:srgbClr val="930019"/>
              </a:buClr>
              <a:buSzPct val="125000"/>
              <a:buFont typeface="Helvetica" charset="0"/>
              <a:buChar char="‣"/>
            </a:pPr>
            <a:r>
              <a:rPr lang="en-US" dirty="0">
                <a:solidFill>
                  <a:schemeClr val="tx1"/>
                </a:solidFill>
                <a:ea typeface="Helvetica" charset="0"/>
                <a:cs typeface="Helvetica" charset="0"/>
                <a:sym typeface="Helvetica" charset="0"/>
              </a:rPr>
              <a:t> </a:t>
            </a:r>
            <a:r>
              <a:rPr lang="en-US" dirty="0" smtClean="0">
                <a:ea typeface="Helvetica" charset="0"/>
                <a:cs typeface="Helvetica" charset="0"/>
                <a:sym typeface="Helvetica" charset="0"/>
              </a:rPr>
              <a:t>Gift Illustration Requests: ?</a:t>
            </a:r>
            <a:endParaRPr lang="en-US" dirty="0">
              <a:solidFill>
                <a:schemeClr val="tx1"/>
              </a:solidFill>
              <a:ea typeface="Helvetica" charset="0"/>
              <a:cs typeface="Helvetica" charset="0"/>
              <a:sym typeface="Helvetica" charset="0"/>
            </a:endParaRPr>
          </a:p>
          <a:p>
            <a:pPr algn="l" defTabSz="914400">
              <a:buClr>
                <a:srgbClr val="930019"/>
              </a:buClr>
              <a:buSzPct val="125000"/>
              <a:buFont typeface="Helvetica" charset="0"/>
              <a:buChar char="‣"/>
            </a:pPr>
            <a:r>
              <a:rPr lang="en-US" dirty="0">
                <a:solidFill>
                  <a:srgbClr val="FF0000"/>
                </a:solidFill>
                <a:ea typeface="Helvetica" charset="0"/>
                <a:cs typeface="Helvetica" charset="0"/>
                <a:sym typeface="Helvetica" charset="0"/>
              </a:rPr>
              <a:t> Total responses</a:t>
            </a:r>
            <a:r>
              <a:rPr lang="en-US" dirty="0" smtClean="0">
                <a:solidFill>
                  <a:srgbClr val="FF0000"/>
                </a:solidFill>
                <a:ea typeface="Helvetica" charset="0"/>
                <a:cs typeface="Helvetica" charset="0"/>
                <a:sym typeface="Helvetica" charset="0"/>
              </a:rPr>
              <a:t>: ?</a:t>
            </a:r>
            <a:endParaRPr lang="en-US" dirty="0">
              <a:solidFill>
                <a:srgbClr val="FF0000"/>
              </a:solidFill>
              <a:ea typeface="Helvetica" charset="0"/>
              <a:cs typeface="Helvetica" charset="0"/>
              <a:sym typeface="Helvetica" charset="0"/>
            </a:endParaRPr>
          </a:p>
          <a:p>
            <a:pPr algn="l" defTabSz="914400">
              <a:buClr>
                <a:srgbClr val="930019"/>
              </a:buClr>
              <a:buSzPct val="125000"/>
              <a:buFont typeface="Helvetica" charset="0"/>
              <a:buChar char="‣"/>
            </a:pPr>
            <a:r>
              <a:rPr lang="en-US" dirty="0">
                <a:solidFill>
                  <a:srgbClr val="FF0000"/>
                </a:solidFill>
                <a:ea typeface="Helvetica" charset="0"/>
                <a:cs typeface="Helvetica" charset="0"/>
                <a:sym typeface="Helvetica" charset="0"/>
              </a:rPr>
              <a:t> Total response rate</a:t>
            </a:r>
            <a:r>
              <a:rPr lang="en-US" dirty="0" smtClean="0">
                <a:solidFill>
                  <a:srgbClr val="FF0000"/>
                </a:solidFill>
                <a:ea typeface="Helvetica" charset="0"/>
                <a:cs typeface="Helvetica" charset="0"/>
                <a:sym typeface="Helvetica" charset="0"/>
              </a:rPr>
              <a:t>: ?</a:t>
            </a:r>
            <a:endParaRPr lang="en-US" dirty="0">
              <a:solidFill>
                <a:srgbClr val="FF0000"/>
              </a:solidFill>
            </a:endParaRPr>
          </a:p>
        </p:txBody>
      </p:sp>
    </p:spTree>
    <p:extLst>
      <p:ext uri="{BB962C8B-B14F-4D97-AF65-F5344CB8AC3E}">
        <p14:creationId xmlns:p14="http://schemas.microsoft.com/office/powerpoint/2010/main" val="19591071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RESULTS: Direct Mail </a:t>
            </a:r>
            <a:endParaRPr lang="en-US" dirty="0">
              <a:effectLst>
                <a:outerShdw blurRad="38100" dist="38100" dir="2700000" algn="tl">
                  <a:srgbClr val="000000">
                    <a:alpha val="43137"/>
                  </a:srgbClr>
                </a:outerShdw>
              </a:effectLst>
            </a:endParaRPr>
          </a:p>
        </p:txBody>
      </p:sp>
      <p:sp>
        <p:nvSpPr>
          <p:cNvPr id="5" name="Rectangle 6"/>
          <p:cNvSpPr>
            <a:spLocks/>
          </p:cNvSpPr>
          <p:nvPr/>
        </p:nvSpPr>
        <p:spPr bwMode="auto">
          <a:xfrm>
            <a:off x="2430272" y="1831848"/>
            <a:ext cx="4324096" cy="3046988"/>
          </a:xfrm>
          <a:prstGeom prst="rect">
            <a:avLst/>
          </a:prstGeom>
          <a:noFill/>
          <a:ln w="12700">
            <a:noFill/>
            <a:miter lim="0"/>
            <a:headEnd/>
            <a:tailEnd/>
          </a:ln>
        </p:spPr>
        <p:txBody>
          <a:bodyPr wrap="square" lIns="0" tIns="0" rIns="0" bIns="0">
            <a:spAutoFit/>
          </a:bodyPr>
          <a:lstStyle/>
          <a:p>
            <a:pPr algn="l" defTabSz="914400"/>
            <a:r>
              <a:rPr lang="en-US" b="1" dirty="0">
                <a:solidFill>
                  <a:srgbClr val="C04D00"/>
                </a:solidFill>
                <a:ea typeface="Helvetica" charset="0"/>
                <a:cs typeface="Helvetica" charset="0"/>
                <a:sym typeface="Helvetica" charset="0"/>
              </a:rPr>
              <a:t>Total Direct Mail Response</a:t>
            </a:r>
            <a:endParaRPr lang="en-US" i="1" dirty="0">
              <a:ea typeface="Helvetica" charset="0"/>
              <a:cs typeface="Helvetica" charset="0"/>
              <a:sym typeface="Helvetica" charset="0"/>
            </a:endParaRPr>
          </a:p>
          <a:p>
            <a:pPr algn="l" defTabSz="914400">
              <a:buClr>
                <a:srgbClr val="930019"/>
              </a:buClr>
              <a:buSzPct val="125000"/>
              <a:buFont typeface="Helvetica" charset="0"/>
              <a:buChar char="‣"/>
            </a:pPr>
            <a:r>
              <a:rPr lang="en-US" sz="2000" dirty="0">
                <a:ea typeface="Helvetica" charset="0"/>
                <a:cs typeface="Helvetica" charset="0"/>
                <a:sym typeface="Helvetica" charset="0"/>
              </a:rPr>
              <a:t> Total replies: ?</a:t>
            </a:r>
          </a:p>
          <a:p>
            <a:pPr algn="l" defTabSz="914400">
              <a:buClr>
                <a:srgbClr val="930019"/>
              </a:buClr>
              <a:buSzPct val="125000"/>
              <a:buFont typeface="Helvetica" charset="0"/>
              <a:buChar char="‣"/>
            </a:pPr>
            <a:r>
              <a:rPr lang="en-US" sz="2000" dirty="0">
                <a:ea typeface="Helvetica" charset="0"/>
                <a:cs typeface="Helvetica" charset="0"/>
                <a:sym typeface="Helvetica" charset="0"/>
              </a:rPr>
              <a:t> Total Bequest Notifications: ?</a:t>
            </a:r>
            <a:endParaRPr lang="en-US" sz="2000" dirty="0">
              <a:ea typeface="Gill Sans" charset="0"/>
              <a:cs typeface="Gill Sans" charset="0"/>
              <a:sym typeface="Gill Sans" charset="0"/>
            </a:endParaRPr>
          </a:p>
          <a:p>
            <a:pPr algn="l" defTabSz="914400">
              <a:buClr>
                <a:srgbClr val="930019"/>
              </a:buClr>
              <a:buSzPct val="125000"/>
              <a:buFont typeface="Helvetica" charset="0"/>
              <a:buChar char="‣"/>
            </a:pPr>
            <a:r>
              <a:rPr lang="en-US" sz="2000" dirty="0">
                <a:ea typeface="Helvetica" charset="0"/>
                <a:cs typeface="Helvetica" charset="0"/>
                <a:sym typeface="Helvetica" charset="0"/>
              </a:rPr>
              <a:t> Actual Bequest Value: ?</a:t>
            </a:r>
          </a:p>
          <a:p>
            <a:pPr algn="l" defTabSz="914400">
              <a:buClr>
                <a:srgbClr val="930019"/>
              </a:buClr>
              <a:buSzPct val="125000"/>
              <a:buFont typeface="Helvetica" charset="0"/>
              <a:buChar char="‣"/>
            </a:pPr>
            <a:r>
              <a:rPr lang="en-US" sz="2000" dirty="0">
                <a:ea typeface="Helvetica" charset="0"/>
                <a:cs typeface="Helvetica" charset="0"/>
                <a:sym typeface="Helvetica" charset="0"/>
              </a:rPr>
              <a:t> Total Donations Rec’d: ?</a:t>
            </a:r>
          </a:p>
          <a:p>
            <a:pPr algn="l" defTabSz="914400">
              <a:buClr>
                <a:srgbClr val="930019"/>
              </a:buClr>
              <a:buSzPct val="125000"/>
              <a:buFont typeface="Helvetica" charset="0"/>
              <a:buChar char="‣"/>
            </a:pPr>
            <a:r>
              <a:rPr lang="en-US" sz="2000" dirty="0">
                <a:ea typeface="Helvetica" charset="0"/>
                <a:cs typeface="Helvetica" charset="0"/>
                <a:sym typeface="Helvetica" charset="0"/>
              </a:rPr>
              <a:t> Total Cash Gifts Rec’d: ?</a:t>
            </a:r>
          </a:p>
          <a:p>
            <a:pPr algn="l" defTabSz="914400">
              <a:buClr>
                <a:srgbClr val="930019"/>
              </a:buClr>
              <a:buSzPct val="125000"/>
              <a:buFont typeface="Helvetica" charset="0"/>
              <a:buChar char="‣"/>
            </a:pPr>
            <a:r>
              <a:rPr lang="en-US" sz="2000" dirty="0">
                <a:ea typeface="Helvetica" charset="0"/>
                <a:cs typeface="Helvetica" charset="0"/>
                <a:sym typeface="Helvetica" charset="0"/>
              </a:rPr>
              <a:t> Total web traffic after drops</a:t>
            </a:r>
            <a:r>
              <a:rPr lang="en-US" sz="2000" dirty="0" smtClean="0">
                <a:ea typeface="Helvetica" charset="0"/>
                <a:cs typeface="Helvetica" charset="0"/>
                <a:sym typeface="Helvetica" charset="0"/>
              </a:rPr>
              <a:t>: ?</a:t>
            </a:r>
            <a:endParaRPr lang="en-US" sz="2000" dirty="0">
              <a:ea typeface="Helvetica" charset="0"/>
              <a:cs typeface="Helvetica" charset="0"/>
              <a:sym typeface="Helvetica" charset="0"/>
            </a:endParaRPr>
          </a:p>
          <a:p>
            <a:pPr algn="l" defTabSz="914400"/>
            <a:endParaRPr lang="en-US" sz="2000" dirty="0">
              <a:ea typeface="Helvetica" charset="0"/>
              <a:cs typeface="Helvetica" charset="0"/>
              <a:sym typeface="Helvetica" charset="0"/>
            </a:endParaRPr>
          </a:p>
          <a:p>
            <a:pPr algn="l" defTabSz="914400">
              <a:buClr>
                <a:srgbClr val="930019"/>
              </a:buClr>
              <a:buSzPct val="125000"/>
              <a:buFont typeface="Helvetica" charset="0"/>
              <a:buChar char="‣"/>
            </a:pPr>
            <a:r>
              <a:rPr lang="en-US" sz="2000" dirty="0">
                <a:ea typeface="Helvetica" charset="0"/>
                <a:cs typeface="Helvetica" charset="0"/>
                <a:sym typeface="Helvetica" charset="0"/>
              </a:rPr>
              <a:t> </a:t>
            </a:r>
            <a:r>
              <a:rPr lang="en-US" sz="2000" dirty="0">
                <a:solidFill>
                  <a:srgbClr val="FF0000"/>
                </a:solidFill>
                <a:ea typeface="Helvetica" charset="0"/>
                <a:cs typeface="Helvetica" charset="0"/>
                <a:sym typeface="Helvetica" charset="0"/>
              </a:rPr>
              <a:t>TOTAL RESPONSES:</a:t>
            </a:r>
          </a:p>
          <a:p>
            <a:pPr algn="l" defTabSz="914400">
              <a:buClr>
                <a:srgbClr val="930019"/>
              </a:buClr>
              <a:buSzPct val="125000"/>
              <a:buFont typeface="Helvetica" charset="0"/>
              <a:buChar char="‣"/>
            </a:pPr>
            <a:r>
              <a:rPr lang="en-US" sz="2000" dirty="0">
                <a:solidFill>
                  <a:srgbClr val="FF0000"/>
                </a:solidFill>
                <a:ea typeface="Helvetica" charset="0"/>
                <a:cs typeface="Helvetica" charset="0"/>
                <a:sym typeface="Helvetica" charset="0"/>
              </a:rPr>
              <a:t> TOTAL RESPONSE RATE</a:t>
            </a:r>
            <a:r>
              <a:rPr lang="en-US" sz="2000" dirty="0">
                <a:ea typeface="Helvetica" charset="0"/>
                <a:cs typeface="Helvetica" charset="0"/>
                <a:sym typeface="Helvetica" charset="0"/>
              </a:rPr>
              <a:t>:</a:t>
            </a:r>
            <a:endParaRPr lang="en-US" sz="2000" dirty="0"/>
          </a:p>
        </p:txBody>
      </p:sp>
    </p:spTree>
    <p:extLst>
      <p:ext uri="{BB962C8B-B14F-4D97-AF65-F5344CB8AC3E}">
        <p14:creationId xmlns:p14="http://schemas.microsoft.com/office/powerpoint/2010/main" val="19591071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effectLst>
                  <a:outerShdw blurRad="38100" dist="38100" dir="2700000" algn="tl">
                    <a:srgbClr val="000000">
                      <a:alpha val="43137"/>
                    </a:srgbClr>
                  </a:outerShdw>
                </a:effectLst>
              </a:rPr>
              <a:t>2013 Events</a:t>
            </a:r>
            <a:endParaRPr lang="en-US" dirty="0">
              <a:effectLst>
                <a:outerShdw blurRad="38100" dist="38100" dir="2700000" algn="tl">
                  <a:srgbClr val="000000">
                    <a:alpha val="43137"/>
                  </a:srgbClr>
                </a:outerShdw>
              </a:effectLst>
            </a:endParaRPr>
          </a:p>
        </p:txBody>
      </p:sp>
      <p:sp>
        <p:nvSpPr>
          <p:cNvPr id="5" name="Rectangle 6"/>
          <p:cNvSpPr>
            <a:spLocks/>
          </p:cNvSpPr>
          <p:nvPr/>
        </p:nvSpPr>
        <p:spPr bwMode="auto">
          <a:xfrm>
            <a:off x="0" y="1121664"/>
            <a:ext cx="9144000" cy="533479"/>
          </a:xfrm>
          <a:prstGeom prst="rect">
            <a:avLst/>
          </a:prstGeom>
          <a:noFill/>
          <a:ln w="12700">
            <a:noFill/>
            <a:miter lim="0"/>
            <a:headEnd/>
            <a:tailEnd/>
          </a:ln>
        </p:spPr>
        <p:txBody>
          <a:bodyPr wrap="square" lIns="127000" tIns="127000" rIns="127000" bIns="127000">
            <a:spAutoFit/>
          </a:bodyPr>
          <a:lstStyle/>
          <a:p>
            <a:pPr algn="ctr" defTabSz="914400">
              <a:spcBef>
                <a:spcPts val="1500"/>
              </a:spcBef>
            </a:pPr>
            <a:r>
              <a:rPr lang="en-US" dirty="0" smtClean="0">
                <a:latin typeface="Calibri" pitchFamily="34" charset="0"/>
                <a:ea typeface="Helvetica" charset="0"/>
                <a:cs typeface="Helvetica" charset="0"/>
                <a:sym typeface="Helvetica" charset="0"/>
              </a:rPr>
              <a:t>This </a:t>
            </a:r>
            <a:r>
              <a:rPr lang="en-US" dirty="0">
                <a:latin typeface="Calibri" pitchFamily="34" charset="0"/>
                <a:ea typeface="Helvetica" charset="0"/>
                <a:cs typeface="Helvetica" charset="0"/>
                <a:sym typeface="Helvetica" charset="0"/>
              </a:rPr>
              <a:t>report summarizes the </a:t>
            </a:r>
            <a:r>
              <a:rPr lang="en-US" dirty="0" smtClean="0">
                <a:latin typeface="Calibri" pitchFamily="34" charset="0"/>
                <a:ea typeface="Helvetica" charset="0"/>
                <a:cs typeface="Helvetica" charset="0"/>
                <a:sym typeface="Helvetica" charset="0"/>
              </a:rPr>
              <a:t>RMHC Events from </a:t>
            </a:r>
            <a:r>
              <a:rPr lang="en-US" dirty="0">
                <a:latin typeface="Calibri" pitchFamily="34" charset="0"/>
                <a:ea typeface="Helvetica" charset="0"/>
                <a:cs typeface="Helvetica" charset="0"/>
                <a:sym typeface="Helvetica" charset="0"/>
              </a:rPr>
              <a:t>January </a:t>
            </a:r>
            <a:r>
              <a:rPr lang="en-US" dirty="0" smtClean="0">
                <a:latin typeface="Calibri" pitchFamily="34" charset="0"/>
                <a:ea typeface="Helvetica" charset="0"/>
                <a:cs typeface="Helvetica" charset="0"/>
                <a:sym typeface="Helvetica" charset="0"/>
              </a:rPr>
              <a:t>2013 </a:t>
            </a:r>
            <a:r>
              <a:rPr lang="en-US" dirty="0">
                <a:latin typeface="Calibri" pitchFamily="34" charset="0"/>
                <a:ea typeface="Helvetica" charset="0"/>
                <a:cs typeface="Helvetica" charset="0"/>
                <a:sym typeface="Helvetica" charset="0"/>
              </a:rPr>
              <a:t>– December </a:t>
            </a:r>
            <a:r>
              <a:rPr lang="en-US" dirty="0" smtClean="0">
                <a:latin typeface="Calibri" pitchFamily="34" charset="0"/>
                <a:ea typeface="Helvetica" charset="0"/>
                <a:cs typeface="Helvetica" charset="0"/>
                <a:sym typeface="Helvetica" charset="0"/>
              </a:rPr>
              <a:t>2013</a:t>
            </a:r>
            <a:endParaRPr lang="en-US" dirty="0">
              <a:latin typeface="Calibri" pitchFamily="34" charset="0"/>
            </a:endParaRPr>
          </a:p>
        </p:txBody>
      </p:sp>
      <p:sp>
        <p:nvSpPr>
          <p:cNvPr id="7" name="Rectangle 8"/>
          <p:cNvSpPr>
            <a:spLocks/>
          </p:cNvSpPr>
          <p:nvPr/>
        </p:nvSpPr>
        <p:spPr bwMode="auto">
          <a:xfrm>
            <a:off x="2612200" y="1917192"/>
            <a:ext cx="5788088" cy="6678751"/>
          </a:xfrm>
          <a:prstGeom prst="rect">
            <a:avLst/>
          </a:prstGeom>
          <a:noFill/>
          <a:ln w="12700">
            <a:noFill/>
            <a:miter lim="0"/>
            <a:headEnd/>
            <a:tailEnd/>
          </a:ln>
        </p:spPr>
        <p:txBody>
          <a:bodyPr wrap="square" lIns="0" tIns="0" rIns="0" bIns="0">
            <a:spAutoFit/>
          </a:bodyPr>
          <a:lstStyle/>
          <a:p>
            <a:pPr algn="l" defTabSz="914400"/>
            <a:r>
              <a:rPr lang="en-US" b="1" dirty="0">
                <a:solidFill>
                  <a:srgbClr val="C00000"/>
                </a:solidFill>
                <a:ea typeface="Helvetica" charset="0"/>
                <a:cs typeface="Helvetica" charset="0"/>
                <a:sym typeface="Helvetica" charset="0"/>
              </a:rPr>
              <a:t>Execution</a:t>
            </a:r>
            <a:endParaRPr lang="en-US" sz="4200" dirty="0">
              <a:solidFill>
                <a:srgbClr val="C00000"/>
              </a:solidFill>
              <a:ea typeface="Gill Sans" charset="0"/>
              <a:cs typeface="Gill Sans" charset="0"/>
              <a:sym typeface="Gill Sans" charset="0"/>
            </a:endParaRPr>
          </a:p>
          <a:p>
            <a:pPr algn="l" defTabSz="914400"/>
            <a:r>
              <a:rPr lang="en-US" sz="2000" i="1" dirty="0" smtClean="0">
                <a:solidFill>
                  <a:srgbClr val="C00000"/>
                </a:solidFill>
                <a:ea typeface="Helvetica" charset="0"/>
                <a:cs typeface="Helvetica" charset="0"/>
                <a:sym typeface="Helvetica" charset="0"/>
              </a:rPr>
              <a:t>Event 1 name- </a:t>
            </a:r>
            <a:r>
              <a:rPr lang="en-US" sz="2000" dirty="0" smtClean="0">
                <a:solidFill>
                  <a:srgbClr val="C00000"/>
                </a:solidFill>
                <a:ea typeface="Helvetica" charset="0"/>
                <a:cs typeface="Helvetica" charset="0"/>
                <a:sym typeface="Helvetica" charset="0"/>
              </a:rPr>
              <a:t>XX/XX/XX (date)</a:t>
            </a:r>
            <a:endParaRPr lang="en-US" sz="2000" dirty="0">
              <a:solidFill>
                <a:srgbClr val="C00000"/>
              </a:solidFill>
              <a:ea typeface="Helvetica" charset="0"/>
              <a:cs typeface="Helvetica" charset="0"/>
              <a:sym typeface="Helvetica" charset="0"/>
            </a:endParaRPr>
          </a:p>
          <a:p>
            <a:r>
              <a:rPr lang="en-US" sz="2000" dirty="0" smtClean="0">
                <a:ea typeface="Helvetica" charset="0"/>
                <a:cs typeface="Helvetica" charset="0"/>
                <a:sym typeface="Helvetica" charset="0"/>
              </a:rPr>
              <a:t>Description of event</a:t>
            </a:r>
          </a:p>
          <a:p>
            <a:endParaRPr lang="en-US" sz="2000" i="1" dirty="0">
              <a:solidFill>
                <a:srgbClr val="C00000"/>
              </a:solidFill>
              <a:ea typeface="Helvetica" charset="0"/>
              <a:cs typeface="Helvetica" charset="0"/>
              <a:sym typeface="Helvetica" charset="0"/>
            </a:endParaRPr>
          </a:p>
          <a:p>
            <a:r>
              <a:rPr lang="en-US" sz="2000" i="1" dirty="0" smtClean="0">
                <a:solidFill>
                  <a:srgbClr val="C00000"/>
                </a:solidFill>
                <a:ea typeface="Helvetica" charset="0"/>
                <a:cs typeface="Helvetica" charset="0"/>
                <a:sym typeface="Helvetica" charset="0"/>
              </a:rPr>
              <a:t>Event 2 name- </a:t>
            </a:r>
            <a:r>
              <a:rPr lang="en-US" sz="2000" dirty="0" smtClean="0">
                <a:solidFill>
                  <a:srgbClr val="C00000"/>
                </a:solidFill>
                <a:ea typeface="Helvetica" charset="0"/>
                <a:cs typeface="Helvetica" charset="0"/>
                <a:sym typeface="Helvetica" charset="0"/>
              </a:rPr>
              <a:t>XX/XX/XX (date)</a:t>
            </a:r>
          </a:p>
          <a:p>
            <a:r>
              <a:rPr lang="en-US" sz="2000" dirty="0" smtClean="0">
                <a:ea typeface="Helvetica" charset="0"/>
                <a:cs typeface="Helvetica" charset="0"/>
                <a:sym typeface="Helvetica" charset="0"/>
              </a:rPr>
              <a:t>Description of event</a:t>
            </a:r>
            <a:br>
              <a:rPr lang="en-US" sz="2000" dirty="0" smtClean="0">
                <a:ea typeface="Helvetica" charset="0"/>
                <a:cs typeface="Helvetica" charset="0"/>
                <a:sym typeface="Helvetica" charset="0"/>
              </a:rPr>
            </a:br>
            <a:r>
              <a:rPr lang="en-US" sz="2000" dirty="0" smtClean="0">
                <a:ea typeface="Helvetica" charset="0"/>
                <a:cs typeface="Helvetica" charset="0"/>
                <a:sym typeface="Helvetica" charset="0"/>
              </a:rPr>
              <a:t/>
            </a:r>
            <a:br>
              <a:rPr lang="en-US" sz="2000" dirty="0" smtClean="0">
                <a:ea typeface="Helvetica" charset="0"/>
                <a:cs typeface="Helvetica" charset="0"/>
                <a:sym typeface="Helvetica" charset="0"/>
              </a:rPr>
            </a:br>
            <a:endParaRPr lang="en-US" sz="500" dirty="0">
              <a:ea typeface="Helvetica" charset="0"/>
              <a:cs typeface="Helvetica" charset="0"/>
              <a:sym typeface="Helvetica" charset="0"/>
            </a:endParaRPr>
          </a:p>
          <a:p>
            <a:r>
              <a:rPr lang="en-US" sz="2000" i="1" dirty="0" smtClean="0">
                <a:solidFill>
                  <a:srgbClr val="C00000"/>
                </a:solidFill>
                <a:ea typeface="Helvetica" charset="0"/>
                <a:cs typeface="Helvetica" charset="0"/>
                <a:sym typeface="Helvetica" charset="0"/>
              </a:rPr>
              <a:t>Event 3 name- </a:t>
            </a:r>
            <a:r>
              <a:rPr lang="en-US" sz="2000" dirty="0" smtClean="0">
                <a:solidFill>
                  <a:srgbClr val="C00000"/>
                </a:solidFill>
                <a:ea typeface="Helvetica" charset="0"/>
                <a:cs typeface="Helvetica" charset="0"/>
                <a:sym typeface="Helvetica" charset="0"/>
              </a:rPr>
              <a:t>XX/XX/XX (date)</a:t>
            </a:r>
          </a:p>
          <a:p>
            <a:r>
              <a:rPr lang="en-US" sz="2000" dirty="0" smtClean="0">
                <a:ea typeface="Helvetica" charset="0"/>
                <a:cs typeface="Helvetica" charset="0"/>
                <a:sym typeface="Helvetica" charset="0"/>
              </a:rPr>
              <a:t>Description of event</a:t>
            </a:r>
            <a:br>
              <a:rPr lang="en-US" sz="2000" dirty="0" smtClean="0">
                <a:ea typeface="Helvetica" charset="0"/>
                <a:cs typeface="Helvetica" charset="0"/>
                <a:sym typeface="Helvetica" charset="0"/>
              </a:rPr>
            </a:br>
            <a:endParaRPr lang="en-US" sz="2000" dirty="0" smtClean="0">
              <a:ea typeface="Helvetica" charset="0"/>
              <a:cs typeface="Helvetica" charset="0"/>
              <a:sym typeface="Helvetica" charset="0"/>
            </a:endParaRPr>
          </a:p>
          <a:p>
            <a:r>
              <a:rPr lang="en-US" sz="2000" i="1" dirty="0" smtClean="0">
                <a:solidFill>
                  <a:srgbClr val="C00000"/>
                </a:solidFill>
                <a:ea typeface="Helvetica" charset="0"/>
                <a:cs typeface="Helvetica" charset="0"/>
                <a:sym typeface="Helvetica" charset="0"/>
              </a:rPr>
              <a:t>Event 4 name- </a:t>
            </a:r>
            <a:r>
              <a:rPr lang="en-US" sz="2000" dirty="0" smtClean="0">
                <a:solidFill>
                  <a:srgbClr val="C00000"/>
                </a:solidFill>
                <a:ea typeface="Helvetica" charset="0"/>
                <a:cs typeface="Helvetica" charset="0"/>
                <a:sym typeface="Helvetica" charset="0"/>
              </a:rPr>
              <a:t>XX/XX/XX (date)</a:t>
            </a:r>
          </a:p>
          <a:p>
            <a:r>
              <a:rPr lang="en-US" sz="2000" dirty="0" smtClean="0">
                <a:ea typeface="Helvetica" charset="0"/>
                <a:cs typeface="Helvetica" charset="0"/>
                <a:sym typeface="Helvetica" charset="0"/>
              </a:rPr>
              <a:t>Description of event</a:t>
            </a:r>
          </a:p>
          <a:p>
            <a:pPr algn="l" defTabSz="914400"/>
            <a:endParaRPr lang="en-US" sz="2000" dirty="0">
              <a:ea typeface="Helvetica" charset="0"/>
              <a:cs typeface="Helvetica" charset="0"/>
              <a:sym typeface="Helvetica" charset="0"/>
            </a:endParaRPr>
          </a:p>
          <a:p>
            <a:pPr algn="l" defTabSz="914400"/>
            <a:endParaRPr lang="en-US" sz="4200" dirty="0">
              <a:ea typeface="Gill Sans" charset="0"/>
              <a:cs typeface="Gill Sans" charset="0"/>
              <a:sym typeface="Gill Sans" charset="0"/>
            </a:endParaRPr>
          </a:p>
          <a:p>
            <a:pPr algn="l" defTabSz="914400"/>
            <a:endParaRPr lang="en-US" sz="2000" dirty="0">
              <a:ea typeface="Helvetica" charset="0"/>
              <a:cs typeface="Helvetica" charset="0"/>
              <a:sym typeface="Helvetica" charset="0"/>
            </a:endParaRPr>
          </a:p>
          <a:p>
            <a:pPr algn="l" defTabSz="914400"/>
            <a:endParaRPr lang="en-US" sz="2000" dirty="0">
              <a:ea typeface="Helvetica" charset="0"/>
              <a:cs typeface="Helvetica" charset="0"/>
              <a:sym typeface="Helvetica" charset="0"/>
            </a:endParaRPr>
          </a:p>
          <a:p>
            <a:pPr algn="l" defTabSz="914400"/>
            <a:endParaRPr lang="en-US" sz="2000" dirty="0">
              <a:ea typeface="Helvetica" charset="0"/>
              <a:cs typeface="Helvetica" charset="0"/>
              <a:sym typeface="Helvetica" charset="0"/>
            </a:endParaRPr>
          </a:p>
          <a:p>
            <a:pPr algn="l" defTabSz="914400"/>
            <a:endParaRPr lang="en-US" sz="2000" dirty="0">
              <a:ea typeface="Helvetica" charset="0"/>
              <a:cs typeface="Helvetica" charset="0"/>
              <a:sym typeface="Helvetica" charset="0"/>
            </a:endParaRPr>
          </a:p>
          <a:p>
            <a:pPr algn="l" defTabSz="914400"/>
            <a:endParaRPr lang="en-US" sz="500" dirty="0">
              <a:solidFill>
                <a:srgbClr val="C04D00"/>
              </a:solidFill>
              <a:ea typeface="Helvetica" charset="0"/>
              <a:cs typeface="Helvetica" charset="0"/>
              <a:sym typeface="Helvetica" charset="0"/>
            </a:endParaRPr>
          </a:p>
          <a:p>
            <a:pPr algn="l" defTabSz="914400"/>
            <a:endParaRPr lang="en-US" sz="2000" i="1" dirty="0">
              <a:ea typeface="Helvetica" charset="0"/>
              <a:cs typeface="Helvetica" charset="0"/>
              <a:sym typeface="Helvetica" charset="0"/>
            </a:endParaRPr>
          </a:p>
          <a:p>
            <a:pPr algn="l" defTabSz="914400"/>
            <a:endParaRPr lang="en-US" sz="2400" dirty="0">
              <a:solidFill>
                <a:srgbClr val="ABA283"/>
              </a:solidFill>
              <a:ea typeface="Helvetica" charset="0"/>
              <a:cs typeface="Helvetica" charset="0"/>
              <a:sym typeface="Helvetica" charset="0"/>
            </a:endParaRPr>
          </a:p>
        </p:txBody>
      </p:sp>
    </p:spTree>
    <p:extLst>
      <p:ext uri="{BB962C8B-B14F-4D97-AF65-F5344CB8AC3E}">
        <p14:creationId xmlns:p14="http://schemas.microsoft.com/office/powerpoint/2010/main" val="19591071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l="13782" t="3135" r="15385" b="6220"/>
          <a:stretch>
            <a:fillRect/>
          </a:stretch>
        </p:blipFill>
        <p:spPr bwMode="auto">
          <a:xfrm>
            <a:off x="5118960" y="4169310"/>
            <a:ext cx="3906529" cy="2561941"/>
          </a:xfrm>
          <a:prstGeom prst="rect">
            <a:avLst/>
          </a:prstGeom>
          <a:noFill/>
          <a:ln w="9525">
            <a:noFill/>
            <a:miter lim="800000"/>
            <a:headEnd/>
            <a:tailEnd/>
          </a:ln>
        </p:spPr>
      </p:pic>
      <p:sp>
        <p:nvSpPr>
          <p:cNvPr id="2" name="Title 1"/>
          <p:cNvSpPr>
            <a:spLocks noGrp="1"/>
          </p:cNvSpPr>
          <p:nvPr>
            <p:ph type="title"/>
          </p:nvPr>
        </p:nvSpPr>
        <p:spPr>
          <a:xfrm>
            <a:off x="457200" y="30207"/>
            <a:ext cx="8229600" cy="1143000"/>
          </a:xfrm>
        </p:spPr>
        <p:txBody>
          <a:bodyPr/>
          <a:lstStyle/>
          <a:p>
            <a:r>
              <a:rPr lang="en-US" dirty="0" smtClean="0">
                <a:effectLst>
                  <a:outerShdw blurRad="38100" dist="38100" dir="2700000" algn="tl">
                    <a:srgbClr val="000000">
                      <a:alpha val="43137"/>
                    </a:srgbClr>
                  </a:outerShdw>
                </a:effectLst>
              </a:rPr>
              <a:t>RESULTS: </a:t>
            </a:r>
            <a:r>
              <a:rPr lang="en-US" dirty="0" err="1" smtClean="0">
                <a:effectLst>
                  <a:outerShdw blurRad="38100" dist="38100" dir="2700000" algn="tl">
                    <a:srgbClr val="000000">
                      <a:alpha val="43137"/>
                    </a:srgbClr>
                  </a:outerShdw>
                </a:effectLst>
              </a:rPr>
              <a:t>Microsite</a:t>
            </a:r>
            <a:endParaRPr lang="en-US" dirty="0">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4" cstate="print"/>
          <a:srcRect l="13141" r="14583" b="4795"/>
          <a:stretch>
            <a:fillRect/>
          </a:stretch>
        </p:blipFill>
        <p:spPr bwMode="auto">
          <a:xfrm>
            <a:off x="992857" y="3709454"/>
            <a:ext cx="3874525" cy="3012743"/>
          </a:xfrm>
          <a:prstGeom prst="rect">
            <a:avLst/>
          </a:prstGeom>
          <a:noFill/>
          <a:ln w="9525">
            <a:noFill/>
            <a:miter lim="800000"/>
            <a:headEnd/>
            <a:tailEnd/>
          </a:ln>
        </p:spPr>
      </p:pic>
      <p:pic>
        <p:nvPicPr>
          <p:cNvPr id="5" name="Picture 4"/>
          <p:cNvPicPr/>
          <p:nvPr/>
        </p:nvPicPr>
        <p:blipFill>
          <a:blip r:embed="rId5" cstate="print"/>
          <a:srcRect l="14101" t="2850" r="15545" b="5936"/>
          <a:stretch>
            <a:fillRect/>
          </a:stretch>
        </p:blipFill>
        <p:spPr bwMode="auto">
          <a:xfrm>
            <a:off x="488374" y="1059384"/>
            <a:ext cx="5584880" cy="3868003"/>
          </a:xfrm>
          <a:prstGeom prst="rect">
            <a:avLst/>
          </a:prstGeom>
          <a:noFill/>
          <a:ln w="9525">
            <a:noFill/>
            <a:miter lim="800000"/>
            <a:headEnd/>
            <a:tailEnd/>
          </a:ln>
        </p:spPr>
      </p:pic>
      <p:sp>
        <p:nvSpPr>
          <p:cNvPr id="10" name="TextBox 9"/>
          <p:cNvSpPr txBox="1"/>
          <p:nvPr/>
        </p:nvSpPr>
        <p:spPr>
          <a:xfrm>
            <a:off x="6387153" y="1065617"/>
            <a:ext cx="2374710" cy="3231654"/>
          </a:xfrm>
          <a:prstGeom prst="rect">
            <a:avLst/>
          </a:prstGeom>
          <a:noFill/>
          <a:ln w="38100">
            <a:solidFill>
              <a:schemeClr val="tx2"/>
            </a:solidFill>
          </a:ln>
        </p:spPr>
        <p:txBody>
          <a:bodyPr wrap="square" rtlCol="0">
            <a:spAutoFit/>
          </a:bodyPr>
          <a:lstStyle/>
          <a:p>
            <a:r>
              <a:rPr lang="en-US" sz="1700" dirty="0" smtClean="0">
                <a:solidFill>
                  <a:srgbClr val="C00000"/>
                </a:solidFill>
                <a:cs typeface="Arial" pitchFamily="34" charset="0"/>
              </a:rPr>
              <a:t>Insert Screen Capture of your </a:t>
            </a:r>
            <a:r>
              <a:rPr lang="en-US" sz="1700" dirty="0" err="1" smtClean="0">
                <a:solidFill>
                  <a:srgbClr val="C00000"/>
                </a:solidFill>
                <a:cs typeface="Arial" pitchFamily="34" charset="0"/>
              </a:rPr>
              <a:t>microsite</a:t>
            </a:r>
            <a:r>
              <a:rPr lang="en-US" sz="1700" dirty="0" smtClean="0">
                <a:solidFill>
                  <a:srgbClr val="C00000"/>
                </a:solidFill>
                <a:cs typeface="Arial" pitchFamily="34" charset="0"/>
              </a:rPr>
              <a:t> homepage to the left:</a:t>
            </a:r>
          </a:p>
          <a:p>
            <a:endParaRPr lang="en-US" sz="1700" dirty="0" smtClean="0">
              <a:solidFill>
                <a:srgbClr val="C00000"/>
              </a:solidFill>
              <a:cs typeface="Arial" pitchFamily="34" charset="0"/>
            </a:endParaRPr>
          </a:p>
          <a:p>
            <a:r>
              <a:rPr lang="en-US" sz="1700" dirty="0" smtClean="0">
                <a:solidFill>
                  <a:srgbClr val="C00000"/>
                </a:solidFill>
                <a:cs typeface="Arial" pitchFamily="34" charset="0"/>
              </a:rPr>
              <a:t>Results:</a:t>
            </a:r>
          </a:p>
          <a:p>
            <a:r>
              <a:rPr lang="en-US" sz="1700" dirty="0" smtClean="0">
                <a:solidFill>
                  <a:srgbClr val="C00000"/>
                </a:solidFill>
                <a:cs typeface="Arial" pitchFamily="34" charset="0"/>
              </a:rPr>
              <a:t>List any data that you have from your main website analytics that show number of clicks on this planned giving home page (list your URL address)</a:t>
            </a:r>
            <a:endParaRPr lang="en-US" sz="1700" dirty="0">
              <a:solidFill>
                <a:srgbClr val="C00000"/>
              </a:solidFill>
              <a:cs typeface="Arial" pitchFamily="34" charset="0"/>
            </a:endParaRPr>
          </a:p>
        </p:txBody>
      </p:sp>
    </p:spTree>
    <p:extLst>
      <p:ext uri="{BB962C8B-B14F-4D97-AF65-F5344CB8AC3E}">
        <p14:creationId xmlns:p14="http://schemas.microsoft.com/office/powerpoint/2010/main" val="41978542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effectLst>
                  <a:outerShdw blurRad="38100" dist="38100" dir="2700000" algn="tl">
                    <a:srgbClr val="000000">
                      <a:alpha val="43137"/>
                    </a:srgbClr>
                  </a:outerShdw>
                </a:effectLst>
              </a:rPr>
              <a:t>RESULTS: </a:t>
            </a:r>
            <a:r>
              <a:rPr lang="en-US" dirty="0" err="1" smtClean="0">
                <a:effectLst>
                  <a:outerShdw blurRad="38100" dist="38100" dir="2700000" algn="tl">
                    <a:srgbClr val="000000">
                      <a:alpha val="43137"/>
                    </a:srgbClr>
                  </a:outerShdw>
                </a:effectLst>
              </a:rPr>
              <a:t>eMarketing</a:t>
            </a:r>
            <a:endParaRPr lang="en-US" dirty="0">
              <a:effectLst>
                <a:outerShdw blurRad="38100" dist="38100" dir="2700000" algn="tl">
                  <a:srgbClr val="000000">
                    <a:alpha val="43137"/>
                  </a:srgbClr>
                </a:outerShdw>
              </a:effectLst>
            </a:endParaRPr>
          </a:p>
        </p:txBody>
      </p:sp>
      <p:sp>
        <p:nvSpPr>
          <p:cNvPr id="8" name="Rectangle 6"/>
          <p:cNvSpPr>
            <a:spLocks/>
          </p:cNvSpPr>
          <p:nvPr/>
        </p:nvSpPr>
        <p:spPr bwMode="auto">
          <a:xfrm>
            <a:off x="633984" y="1694942"/>
            <a:ext cx="6937248" cy="872034"/>
          </a:xfrm>
          <a:prstGeom prst="rect">
            <a:avLst/>
          </a:prstGeom>
          <a:noFill/>
          <a:ln w="12700">
            <a:noFill/>
            <a:miter lim="0"/>
            <a:headEnd/>
            <a:tailEnd/>
          </a:ln>
        </p:spPr>
        <p:txBody>
          <a:bodyPr wrap="square" lIns="127000" tIns="127000" rIns="127000" bIns="127000">
            <a:spAutoFit/>
          </a:bodyPr>
          <a:lstStyle/>
          <a:p>
            <a:pPr algn="l" defTabSz="914400">
              <a:spcBef>
                <a:spcPts val="1500"/>
              </a:spcBef>
            </a:pPr>
            <a:r>
              <a:rPr lang="en-US" sz="2000" dirty="0">
                <a:latin typeface="Calibri" pitchFamily="34" charset="0"/>
                <a:ea typeface="Helvetica" charset="0"/>
                <a:cs typeface="Helvetica" charset="0"/>
                <a:sym typeface="Helvetica" charset="0"/>
              </a:rPr>
              <a:t>Ronald McDonald House Charities </a:t>
            </a:r>
            <a:r>
              <a:rPr lang="en-US" sz="2000" dirty="0" smtClean="0">
                <a:latin typeface="Calibri" pitchFamily="34" charset="0"/>
                <a:ea typeface="Helvetica" charset="0"/>
                <a:cs typeface="Helvetica" charset="0"/>
                <a:sym typeface="Helvetica" charset="0"/>
              </a:rPr>
              <a:t>sends a planned giving email out as a </a:t>
            </a:r>
            <a:r>
              <a:rPr lang="en-US" sz="2000" dirty="0">
                <a:latin typeface="Calibri" pitchFamily="34" charset="0"/>
                <a:ea typeface="Helvetica" charset="0"/>
                <a:cs typeface="Helvetica" charset="0"/>
                <a:sym typeface="Helvetica" charset="0"/>
              </a:rPr>
              <a:t>follow-up to </a:t>
            </a:r>
            <a:r>
              <a:rPr lang="en-US" sz="2000" dirty="0" smtClean="0">
                <a:latin typeface="Calibri" pitchFamily="34" charset="0"/>
                <a:ea typeface="Helvetica" charset="0"/>
                <a:cs typeface="Helvetica" charset="0"/>
                <a:sym typeface="Helvetica" charset="0"/>
              </a:rPr>
              <a:t>the </a:t>
            </a:r>
            <a:r>
              <a:rPr lang="en-US" sz="2000" i="1" dirty="0" smtClean="0">
                <a:latin typeface="Calibri" pitchFamily="34" charset="0"/>
                <a:ea typeface="Helvetica" charset="0"/>
                <a:cs typeface="Helvetica" charset="0"/>
                <a:sym typeface="Helvetica" charset="0"/>
              </a:rPr>
              <a:t>Insert Title here </a:t>
            </a:r>
            <a:r>
              <a:rPr lang="en-US" sz="2000" dirty="0" smtClean="0">
                <a:latin typeface="Calibri" pitchFamily="34" charset="0"/>
                <a:ea typeface="Helvetica" charset="0"/>
                <a:cs typeface="Helvetica" charset="0"/>
                <a:sym typeface="Helvetica" charset="0"/>
              </a:rPr>
              <a:t>newsletters</a:t>
            </a:r>
            <a:r>
              <a:rPr lang="en-US" sz="2000" dirty="0">
                <a:latin typeface="Calibri" pitchFamily="34" charset="0"/>
                <a:ea typeface="Helvetica" charset="0"/>
                <a:cs typeface="Helvetica" charset="0"/>
                <a:sym typeface="Helvetica" charset="0"/>
              </a:rPr>
              <a:t>. </a:t>
            </a:r>
            <a:endParaRPr lang="en-US" sz="2000" dirty="0">
              <a:latin typeface="Calibri" pitchFamily="34" charset="0"/>
            </a:endParaRPr>
          </a:p>
        </p:txBody>
      </p:sp>
      <p:sp>
        <p:nvSpPr>
          <p:cNvPr id="9" name="Rectangle 7"/>
          <p:cNvSpPr>
            <a:spLocks/>
          </p:cNvSpPr>
          <p:nvPr/>
        </p:nvSpPr>
        <p:spPr bwMode="auto">
          <a:xfrm>
            <a:off x="976948" y="2651760"/>
            <a:ext cx="7642796" cy="2133918"/>
          </a:xfrm>
          <a:prstGeom prst="rect">
            <a:avLst/>
          </a:prstGeom>
          <a:noFill/>
          <a:ln w="12700" cap="flat" cmpd="sng">
            <a:noFill/>
            <a:prstDash val="solid"/>
            <a:miter lim="0"/>
            <a:headEnd/>
            <a:tailEnd/>
          </a:ln>
          <a:effectLst/>
        </p:spPr>
        <p:txBody>
          <a:bodyPr wrap="square" lIns="127000" tIns="127000" rIns="127000" bIns="127000">
            <a:spAutoFit/>
          </a:bodyPr>
          <a:lstStyle/>
          <a:p>
            <a:pPr algn="l" defTabSz="914400">
              <a:defRPr/>
            </a:pPr>
            <a:r>
              <a:rPr lang="en-US" b="1" dirty="0">
                <a:solidFill>
                  <a:srgbClr val="C00000"/>
                </a:solidFill>
                <a:ea typeface="Helvetica" charset="0"/>
                <a:cs typeface="Helvetica" charset="0"/>
                <a:sym typeface="Helvetica" charset="0"/>
              </a:rPr>
              <a:t>Detail</a:t>
            </a:r>
            <a:endParaRPr lang="en-US" sz="4200" dirty="0">
              <a:solidFill>
                <a:srgbClr val="C00000"/>
              </a:solidFill>
              <a:ea typeface="Gill Sans" charset="0"/>
              <a:cs typeface="Gill Sans" charset="0"/>
              <a:sym typeface="Gill Sans" charset="0"/>
            </a:endParaRPr>
          </a:p>
          <a:p>
            <a:pPr algn="l" defTabSz="914400">
              <a:buClr>
                <a:srgbClr val="930019"/>
              </a:buClr>
              <a:buSzPct val="125000"/>
              <a:buFont typeface="Helvetica" charset="0"/>
              <a:buChar char="‣"/>
              <a:defRPr/>
            </a:pPr>
            <a:r>
              <a:rPr lang="en-US" sz="2400" dirty="0">
                <a:ea typeface="Helvetica" charset="0"/>
                <a:cs typeface="Helvetica" charset="0"/>
                <a:sym typeface="Helvetica" charset="0"/>
              </a:rPr>
              <a:t> </a:t>
            </a:r>
            <a:r>
              <a:rPr lang="en-US" sz="2000" dirty="0">
                <a:ea typeface="Helvetica" charset="0"/>
                <a:cs typeface="Helvetica" charset="0"/>
                <a:sym typeface="Helvetica" charset="0"/>
              </a:rPr>
              <a:t>Follow-Up to </a:t>
            </a:r>
            <a:r>
              <a:rPr lang="en-US" sz="2000" i="1" dirty="0" smtClean="0">
                <a:ea typeface="Helvetica" charset="0"/>
                <a:cs typeface="Helvetica" charset="0"/>
                <a:sym typeface="Helvetica" charset="0"/>
              </a:rPr>
              <a:t>Insert </a:t>
            </a:r>
            <a:r>
              <a:rPr lang="en-US" sz="2000" i="1" dirty="0" err="1" smtClean="0">
                <a:ea typeface="Helvetica" charset="0"/>
                <a:cs typeface="Helvetica" charset="0"/>
                <a:sym typeface="Helvetica" charset="0"/>
              </a:rPr>
              <a:t>eNewsletter</a:t>
            </a:r>
            <a:r>
              <a:rPr lang="en-US" sz="2000" i="1" dirty="0" smtClean="0">
                <a:ea typeface="Helvetica" charset="0"/>
                <a:cs typeface="Helvetica" charset="0"/>
                <a:sym typeface="Helvetica" charset="0"/>
              </a:rPr>
              <a:t> title here</a:t>
            </a:r>
            <a:endParaRPr lang="en-US" sz="2000" i="1" dirty="0">
              <a:ea typeface="Helvetica" charset="0"/>
              <a:cs typeface="Helvetica" charset="0"/>
              <a:sym typeface="Helvetica" charset="0"/>
            </a:endParaRPr>
          </a:p>
          <a:p>
            <a:pPr algn="l" defTabSz="914400">
              <a:buClr>
                <a:srgbClr val="930019"/>
              </a:buClr>
              <a:buSzPct val="125000"/>
              <a:buFont typeface="Helvetica" charset="0"/>
              <a:buChar char="‣"/>
              <a:defRPr/>
            </a:pPr>
            <a:r>
              <a:rPr lang="en-US" sz="2000" dirty="0">
                <a:ea typeface="Helvetica" charset="0"/>
                <a:cs typeface="Helvetica" charset="0"/>
                <a:sym typeface="Helvetica" charset="0"/>
              </a:rPr>
              <a:t> Sent: </a:t>
            </a:r>
            <a:endParaRPr lang="en-US" sz="2000" dirty="0">
              <a:ea typeface="Gill Sans" charset="0"/>
              <a:cs typeface="Gill Sans" charset="0"/>
              <a:sym typeface="Gill Sans" charset="0"/>
            </a:endParaRPr>
          </a:p>
          <a:p>
            <a:pPr marL="508000" lvl="1" indent="0" algn="l" defTabSz="914400">
              <a:buClr>
                <a:srgbClr val="930019"/>
              </a:buClr>
              <a:buSzPct val="125000"/>
              <a:buFont typeface="Helvetica" charset="0"/>
              <a:buChar char="‣"/>
              <a:defRPr/>
            </a:pPr>
            <a:r>
              <a:rPr lang="en-US" sz="2000" dirty="0">
                <a:ea typeface="Helvetica" charset="0"/>
                <a:cs typeface="Helvetica" charset="0"/>
                <a:sym typeface="Helvetica" charset="0"/>
              </a:rPr>
              <a:t> </a:t>
            </a:r>
            <a:r>
              <a:rPr lang="en-US" sz="2000" dirty="0" smtClean="0">
                <a:ea typeface="Helvetica" charset="0"/>
                <a:cs typeface="Helvetica" charset="0"/>
                <a:sym typeface="Helvetica" charset="0"/>
              </a:rPr>
              <a:t>insert date- </a:t>
            </a:r>
            <a:r>
              <a:rPr lang="en-US" sz="2000" dirty="0" err="1" smtClean="0">
                <a:ea typeface="Helvetica" charset="0"/>
                <a:cs typeface="Helvetica" charset="0"/>
                <a:sym typeface="Helvetica" charset="0"/>
              </a:rPr>
              <a:t>x,xxx</a:t>
            </a:r>
            <a:r>
              <a:rPr lang="en-US" sz="2000" dirty="0" smtClean="0">
                <a:ea typeface="Helvetica" charset="0"/>
                <a:cs typeface="Helvetica" charset="0"/>
                <a:sym typeface="Helvetica" charset="0"/>
              </a:rPr>
              <a:t> </a:t>
            </a:r>
            <a:r>
              <a:rPr lang="en-US" sz="2000" dirty="0">
                <a:ea typeface="Helvetica" charset="0"/>
                <a:cs typeface="Helvetica" charset="0"/>
                <a:sym typeface="Helvetica" charset="0"/>
              </a:rPr>
              <a:t>emails delivered</a:t>
            </a:r>
            <a:endParaRPr lang="en-US" sz="2000" dirty="0">
              <a:ea typeface="Gill Sans" charset="0"/>
              <a:cs typeface="Gill Sans" charset="0"/>
              <a:sym typeface="Gill Sans" charset="0"/>
            </a:endParaRPr>
          </a:p>
          <a:p>
            <a:pPr marL="508000" lvl="1" indent="0" algn="l" defTabSz="914400">
              <a:buClr>
                <a:srgbClr val="930019"/>
              </a:buClr>
              <a:buSzPct val="125000"/>
              <a:buFont typeface="Helvetica" charset="0"/>
              <a:buChar char="‣"/>
              <a:defRPr/>
            </a:pPr>
            <a:r>
              <a:rPr lang="en-US" sz="2000" dirty="0">
                <a:ea typeface="Helvetica" charset="0"/>
                <a:cs typeface="Helvetica" charset="0"/>
                <a:sym typeface="Helvetica" charset="0"/>
              </a:rPr>
              <a:t> </a:t>
            </a:r>
            <a:r>
              <a:rPr lang="en-US" sz="2000" dirty="0" smtClean="0">
                <a:ea typeface="Helvetica" charset="0"/>
                <a:cs typeface="Helvetica" charset="0"/>
                <a:sym typeface="Helvetica" charset="0"/>
              </a:rPr>
              <a:t>insert date- </a:t>
            </a:r>
            <a:r>
              <a:rPr lang="en-US" sz="2000" dirty="0" err="1" smtClean="0">
                <a:ea typeface="Helvetica" charset="0"/>
                <a:cs typeface="Helvetica" charset="0"/>
                <a:sym typeface="Helvetica" charset="0"/>
              </a:rPr>
              <a:t>x,xxx</a:t>
            </a:r>
            <a:r>
              <a:rPr lang="en-US" sz="2000" dirty="0" smtClean="0">
                <a:ea typeface="Helvetica" charset="0"/>
                <a:cs typeface="Helvetica" charset="0"/>
                <a:sym typeface="Helvetica" charset="0"/>
              </a:rPr>
              <a:t> emails </a:t>
            </a:r>
            <a:r>
              <a:rPr lang="en-US" sz="2000" dirty="0">
                <a:ea typeface="Helvetica" charset="0"/>
                <a:cs typeface="Helvetica" charset="0"/>
                <a:sym typeface="Helvetica" charset="0"/>
              </a:rPr>
              <a:t>delivered</a:t>
            </a:r>
            <a:endParaRPr lang="en-US" sz="2000" dirty="0">
              <a:ea typeface="Gill Sans" charset="0"/>
              <a:cs typeface="Gill Sans" charset="0"/>
              <a:sym typeface="Gill Sans" charset="0"/>
            </a:endParaRPr>
          </a:p>
          <a:p>
            <a:pPr marL="165100" algn="l" defTabSz="914400">
              <a:buClr>
                <a:srgbClr val="930019"/>
              </a:buClr>
              <a:buSzPct val="125000"/>
              <a:defRPr/>
            </a:pPr>
            <a:endParaRPr lang="en-US" sz="2000" dirty="0"/>
          </a:p>
        </p:txBody>
      </p:sp>
    </p:spTree>
    <p:extLst>
      <p:ext uri="{BB962C8B-B14F-4D97-AF65-F5344CB8AC3E}">
        <p14:creationId xmlns:p14="http://schemas.microsoft.com/office/powerpoint/2010/main" val="19591071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effectLst>
                  <a:outerShdw blurRad="38100" dist="38100" dir="2700000" algn="tl">
                    <a:srgbClr val="000000">
                      <a:alpha val="43137"/>
                    </a:srgbClr>
                  </a:outerShdw>
                </a:effectLst>
              </a:rPr>
              <a:t>RESULTS: </a:t>
            </a:r>
            <a:r>
              <a:rPr lang="en-US" dirty="0" err="1" smtClean="0">
                <a:effectLst>
                  <a:outerShdw blurRad="38100" dist="38100" dir="2700000" algn="tl">
                    <a:srgbClr val="000000">
                      <a:alpha val="43137"/>
                    </a:srgbClr>
                  </a:outerShdw>
                </a:effectLst>
              </a:rPr>
              <a:t>eMarketing</a:t>
            </a:r>
            <a:endParaRPr lang="en-US" dirty="0">
              <a:effectLst>
                <a:outerShdw blurRad="38100" dist="38100" dir="2700000" algn="tl">
                  <a:srgbClr val="000000">
                    <a:alpha val="43137"/>
                  </a:srgbClr>
                </a:outerShdw>
              </a:effectLst>
            </a:endParaRPr>
          </a:p>
        </p:txBody>
      </p:sp>
      <p:graphicFrame>
        <p:nvGraphicFramePr>
          <p:cNvPr id="2050" name="Object 6"/>
          <p:cNvGraphicFramePr>
            <a:graphicFrameLocks noChangeAspect="1"/>
          </p:cNvGraphicFramePr>
          <p:nvPr/>
        </p:nvGraphicFramePr>
        <p:xfrm>
          <a:off x="993647" y="1440688"/>
          <a:ext cx="7355159" cy="4216400"/>
        </p:xfrm>
        <a:graphic>
          <a:graphicData uri="http://schemas.openxmlformats.org/presentationml/2006/ole">
            <mc:AlternateContent xmlns:mc="http://schemas.openxmlformats.org/markup-compatibility/2006">
              <mc:Choice xmlns:v="urn:schemas-microsoft-com:vml" Requires="v">
                <p:oleObj spid="_x0000_s2054" name="Chart" r:id="rId4" imgW="8915400" imgH="5105603" progId="MSGraph.Chart.8">
                  <p:embed/>
                </p:oleObj>
              </mc:Choice>
              <mc:Fallback>
                <p:oleObj name="Chart" r:id="rId4" imgW="8915400" imgH="5105603" progId="MSGraph.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647" y="1440688"/>
                        <a:ext cx="7355159"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oleObj>
              </mc:Fallback>
            </mc:AlternateContent>
          </a:graphicData>
        </a:graphic>
      </p:graphicFrame>
    </p:spTree>
    <p:extLst>
      <p:ext uri="{BB962C8B-B14F-4D97-AF65-F5344CB8AC3E}">
        <p14:creationId xmlns:p14="http://schemas.microsoft.com/office/powerpoint/2010/main" val="19591071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tle-new_sweded.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7401558" y="6434668"/>
            <a:ext cx="1539241" cy="230832"/>
          </a:xfrm>
          <a:prstGeom prst="rect">
            <a:avLst/>
          </a:prstGeom>
          <a:noFill/>
        </p:spPr>
        <p:txBody>
          <a:bodyPr wrap="square" rtlCol="0">
            <a:spAutoFit/>
          </a:bodyPr>
          <a:lstStyle/>
          <a:p>
            <a:pPr algn="r"/>
            <a:r>
              <a:rPr lang="en-US" sz="900" b="0" dirty="0" smtClean="0">
                <a:solidFill>
                  <a:srgbClr val="A9A39B"/>
                </a:solidFill>
                <a:latin typeface="+mn-lt"/>
                <a:cs typeface="Century Gothic"/>
              </a:rPr>
              <a:t>©2013 McDonald’s</a:t>
            </a:r>
            <a:endParaRPr lang="en-US" sz="900" b="0" dirty="0">
              <a:solidFill>
                <a:srgbClr val="A9A39B"/>
              </a:solidFill>
              <a:latin typeface="+mn-lt"/>
              <a:cs typeface="Century Gothic"/>
            </a:endParaRPr>
          </a:p>
        </p:txBody>
      </p:sp>
      <p:sp>
        <p:nvSpPr>
          <p:cNvPr id="11" name="Title 1"/>
          <p:cNvSpPr txBox="1">
            <a:spLocks/>
          </p:cNvSpPr>
          <p:nvPr/>
        </p:nvSpPr>
        <p:spPr>
          <a:xfrm>
            <a:off x="4900168" y="1838960"/>
            <a:ext cx="4292600" cy="1289304"/>
          </a:xfrm>
          <a:prstGeom prst="rect">
            <a:avLst/>
          </a:prstGeom>
        </p:spPr>
        <p:txBody>
          <a:bodyPr vert="horz" lIns="91440" tIns="45720" rIns="91440" bIns="45720" rtlCol="0" anchor="ctr">
            <a:normAutofit/>
          </a:bodyPr>
          <a:lstStyle>
            <a:lvl1pPr algn="l">
              <a:lnSpc>
                <a:spcPct val="85000"/>
              </a:lnSpc>
              <a:defRPr b="0">
                <a:solidFill>
                  <a:schemeClr val="accent6"/>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solidFill>
                <a:uLnTx/>
                <a:uFillTx/>
                <a:latin typeface="+mj-lt"/>
                <a:ea typeface="+mj-ea"/>
                <a:cs typeface="Century Gothic"/>
              </a:rPr>
              <a:t>To</a:t>
            </a:r>
            <a:r>
              <a:rPr kumimoji="0" lang="en-US" sz="4000" b="1" i="0" u="none" strike="noStrike" kern="1200" cap="none" spc="0" normalizeH="0" baseline="0" noProof="0" dirty="0" smtClean="0">
                <a:ln>
                  <a:noFill/>
                </a:ln>
                <a:uLnTx/>
                <a:uFillTx/>
                <a:latin typeface="+mj-lt"/>
                <a:ea typeface="+mj-ea"/>
                <a:cs typeface="Century Gothic"/>
              </a:rPr>
              <a:t>da</a:t>
            </a:r>
            <a:r>
              <a:rPr kumimoji="0" lang="en-US" sz="4000" b="1" i="0" u="none" strike="noStrike" kern="1200" cap="none" spc="0" normalizeH="0" baseline="0" noProof="0" dirty="0" smtClean="0">
                <a:ln>
                  <a:noFill/>
                </a:ln>
                <a:solidFill>
                  <a:schemeClr val="accent6"/>
                </a:solidFill>
                <a:uLnTx/>
                <a:uFillTx/>
                <a:latin typeface="+mj-lt"/>
                <a:ea typeface="+mj-ea"/>
                <a:cs typeface="Century Gothic"/>
              </a:rPr>
              <a:t>y’s Agenda</a:t>
            </a:r>
            <a:endParaRPr kumimoji="0" lang="en-US" sz="4000" b="1" i="0" u="none" strike="noStrike" kern="1200" cap="none" spc="0" normalizeH="0" baseline="0" noProof="0" dirty="0">
              <a:ln>
                <a:noFill/>
              </a:ln>
              <a:solidFill>
                <a:schemeClr val="accent6"/>
              </a:solidFill>
              <a:uLnTx/>
              <a:uFillTx/>
              <a:latin typeface="+mj-lt"/>
              <a:ea typeface="+mj-ea"/>
              <a:cs typeface="Century Gothic"/>
            </a:endParaRPr>
          </a:p>
        </p:txBody>
      </p:sp>
      <p:sp>
        <p:nvSpPr>
          <p:cNvPr id="12" name="Subtitle 2"/>
          <p:cNvSpPr txBox="1">
            <a:spLocks/>
          </p:cNvSpPr>
          <p:nvPr/>
        </p:nvSpPr>
        <p:spPr>
          <a:xfrm>
            <a:off x="4864608" y="2975864"/>
            <a:ext cx="4474464" cy="2656840"/>
          </a:xfrm>
          <a:prstGeom prst="rect">
            <a:avLst/>
          </a:prstGeom>
        </p:spPr>
        <p:txBody>
          <a:bodyPr vert="horz" lIns="91440" tIns="45720" rIns="91440" bIns="45720" rtlCol="0">
            <a:normAutofit fontScale="47500" lnSpcReduction="20000"/>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70000"/>
              </a:lnSpc>
              <a:buFont typeface="Arial" pitchFamily="34" charset="0"/>
              <a:buChar char="•"/>
            </a:pPr>
            <a:r>
              <a:rPr lang="en-US" sz="4200" dirty="0" smtClean="0">
                <a:solidFill>
                  <a:srgbClr val="656565"/>
                </a:solidFill>
              </a:rPr>
              <a:t>The Importance of Planned Giving</a:t>
            </a:r>
          </a:p>
          <a:p>
            <a:pPr>
              <a:lnSpc>
                <a:spcPct val="170000"/>
              </a:lnSpc>
              <a:buFont typeface="Arial" pitchFamily="34" charset="0"/>
              <a:buChar char="•"/>
            </a:pPr>
            <a:r>
              <a:rPr lang="en-US" sz="4200" dirty="0" smtClean="0">
                <a:solidFill>
                  <a:srgbClr val="656565"/>
                </a:solidFill>
              </a:rPr>
              <a:t>2013 Marketing Campaigns &amp;Events</a:t>
            </a:r>
          </a:p>
          <a:p>
            <a:pPr>
              <a:lnSpc>
                <a:spcPct val="170000"/>
              </a:lnSpc>
              <a:buFont typeface="Arial" pitchFamily="34" charset="0"/>
              <a:buChar char="•"/>
            </a:pPr>
            <a:r>
              <a:rPr lang="en-US" sz="4200" dirty="0" smtClean="0">
                <a:solidFill>
                  <a:srgbClr val="656565"/>
                </a:solidFill>
              </a:rPr>
              <a:t>2013 Results and Gifts Received </a:t>
            </a:r>
          </a:p>
          <a:p>
            <a:pPr>
              <a:lnSpc>
                <a:spcPct val="170000"/>
              </a:lnSpc>
              <a:buFont typeface="Arial" pitchFamily="34" charset="0"/>
              <a:buChar char="•"/>
            </a:pPr>
            <a:r>
              <a:rPr lang="en-US" sz="4200" dirty="0" smtClean="0">
                <a:solidFill>
                  <a:srgbClr val="656565"/>
                </a:solidFill>
              </a:rPr>
              <a:t>Proposed Future Plans for 2014</a:t>
            </a:r>
          </a:p>
          <a:p>
            <a:endParaRPr lang="en-US" dirty="0" smtClean="0">
              <a:solidFill>
                <a:srgbClr val="656565"/>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effectLst>
                  <a:outerShdw blurRad="38100" dist="38100" dir="2700000" algn="tl">
                    <a:srgbClr val="000000">
                      <a:alpha val="43137"/>
                    </a:srgbClr>
                  </a:outerShdw>
                </a:effectLst>
              </a:rPr>
              <a:t>RESULTS: Total Gifts Received</a:t>
            </a:r>
            <a:endParaRPr lang="en-US" dirty="0">
              <a:effectLst>
                <a:outerShdw blurRad="38100" dist="38100" dir="2700000" algn="tl">
                  <a:srgbClr val="000000">
                    <a:alpha val="43137"/>
                  </a:srgbClr>
                </a:outerShdw>
              </a:effectLst>
            </a:endParaRPr>
          </a:p>
        </p:txBody>
      </p:sp>
      <p:sp>
        <p:nvSpPr>
          <p:cNvPr id="8" name="Rectangle 6"/>
          <p:cNvSpPr>
            <a:spLocks/>
          </p:cNvSpPr>
          <p:nvPr/>
        </p:nvSpPr>
        <p:spPr bwMode="auto">
          <a:xfrm>
            <a:off x="1158240" y="1755902"/>
            <a:ext cx="5571744" cy="872034"/>
          </a:xfrm>
          <a:prstGeom prst="rect">
            <a:avLst/>
          </a:prstGeom>
          <a:noFill/>
          <a:ln w="12700">
            <a:noFill/>
            <a:miter lim="0"/>
            <a:headEnd/>
            <a:tailEnd/>
          </a:ln>
        </p:spPr>
        <p:txBody>
          <a:bodyPr wrap="square" lIns="127000" tIns="127000" rIns="127000" bIns="127000">
            <a:spAutoFit/>
          </a:bodyPr>
          <a:lstStyle/>
          <a:p>
            <a:pPr algn="l" defTabSz="914400">
              <a:spcBef>
                <a:spcPts val="1500"/>
              </a:spcBef>
            </a:pPr>
            <a:r>
              <a:rPr lang="en-US" sz="2000" dirty="0" smtClean="0">
                <a:cs typeface="Helvetica" charset="0"/>
                <a:sym typeface="Helvetica" charset="0"/>
              </a:rPr>
              <a:t>Below is the summary of the total planned gifts received by RMHC in 2013</a:t>
            </a:r>
            <a:endParaRPr lang="en-US" sz="2000" dirty="0"/>
          </a:p>
        </p:txBody>
      </p:sp>
      <p:sp>
        <p:nvSpPr>
          <p:cNvPr id="9" name="Rectangle 7"/>
          <p:cNvSpPr>
            <a:spLocks/>
          </p:cNvSpPr>
          <p:nvPr/>
        </p:nvSpPr>
        <p:spPr bwMode="auto">
          <a:xfrm>
            <a:off x="1501204" y="2712720"/>
            <a:ext cx="7642796" cy="1456809"/>
          </a:xfrm>
          <a:prstGeom prst="rect">
            <a:avLst/>
          </a:prstGeom>
          <a:noFill/>
          <a:ln w="12700" cap="flat" cmpd="sng">
            <a:noFill/>
            <a:prstDash val="solid"/>
            <a:miter lim="0"/>
            <a:headEnd/>
            <a:tailEnd/>
          </a:ln>
          <a:effectLst/>
        </p:spPr>
        <p:txBody>
          <a:bodyPr wrap="square" lIns="127000" tIns="127000" rIns="127000" bIns="127000">
            <a:spAutoFit/>
          </a:bodyPr>
          <a:lstStyle/>
          <a:p>
            <a:pPr algn="l" defTabSz="914400">
              <a:defRPr/>
            </a:pPr>
            <a:r>
              <a:rPr lang="en-US" b="1" dirty="0">
                <a:solidFill>
                  <a:srgbClr val="C00000"/>
                </a:solidFill>
                <a:ea typeface="Helvetica" charset="0"/>
                <a:cs typeface="Helvetica" charset="0"/>
                <a:sym typeface="Helvetica" charset="0"/>
              </a:rPr>
              <a:t>Detail</a:t>
            </a:r>
            <a:endParaRPr lang="en-US" sz="4200" dirty="0">
              <a:solidFill>
                <a:srgbClr val="C00000"/>
              </a:solidFill>
              <a:ea typeface="Gill Sans" charset="0"/>
              <a:cs typeface="Gill Sans" charset="0"/>
              <a:sym typeface="Gill Sans" charset="0"/>
            </a:endParaRPr>
          </a:p>
          <a:p>
            <a:pPr algn="l" defTabSz="914400">
              <a:buClr>
                <a:srgbClr val="930019"/>
              </a:buClr>
              <a:buSzPct val="125000"/>
              <a:buFont typeface="Helvetica" charset="0"/>
              <a:buChar char="‣"/>
              <a:defRPr/>
            </a:pPr>
            <a:r>
              <a:rPr lang="en-US" sz="2000" dirty="0" smtClean="0">
                <a:ea typeface="Helvetica" charset="0"/>
                <a:cs typeface="Helvetica" charset="0"/>
                <a:sym typeface="Helvetica" charset="0"/>
              </a:rPr>
              <a:t>insert data here</a:t>
            </a:r>
          </a:p>
          <a:p>
            <a:pPr algn="l" defTabSz="914400">
              <a:buClr>
                <a:srgbClr val="930019"/>
              </a:buClr>
              <a:buSzPct val="125000"/>
              <a:buFont typeface="Helvetica" charset="0"/>
              <a:buChar char="‣"/>
              <a:defRPr/>
            </a:pPr>
            <a:r>
              <a:rPr lang="en-US" sz="2000" dirty="0" smtClean="0">
                <a:ea typeface="Gill Sans" charset="0"/>
                <a:cs typeface="Helvetica" charset="0"/>
                <a:sym typeface="Helvetica" charset="0"/>
              </a:rPr>
              <a:t>Insert data here</a:t>
            </a:r>
            <a:endParaRPr lang="en-US" sz="2000" dirty="0">
              <a:ea typeface="Gill Sans" charset="0"/>
              <a:cs typeface="Gill Sans" charset="0"/>
              <a:sym typeface="Gill Sans" charset="0"/>
            </a:endParaRPr>
          </a:p>
          <a:p>
            <a:pPr marL="165100" algn="l" defTabSz="914400">
              <a:buClr>
                <a:srgbClr val="930019"/>
              </a:buClr>
              <a:buSzPct val="125000"/>
              <a:defRPr/>
            </a:pPr>
            <a:endParaRPr lang="en-US" sz="2000" dirty="0"/>
          </a:p>
        </p:txBody>
      </p:sp>
    </p:spTree>
    <p:extLst>
      <p:ext uri="{BB962C8B-B14F-4D97-AF65-F5344CB8AC3E}">
        <p14:creationId xmlns:p14="http://schemas.microsoft.com/office/powerpoint/2010/main" val="19591071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400" dirty="0" smtClean="0">
                <a:effectLst>
                  <a:outerShdw blurRad="38100" dist="38100" dir="2700000" algn="tl">
                    <a:srgbClr val="000000">
                      <a:alpha val="43137"/>
                    </a:srgbClr>
                  </a:outerShdw>
                </a:effectLst>
              </a:rPr>
              <a:t>Planned Giving Marketing Campaign</a:t>
            </a:r>
            <a:r>
              <a:rPr lang="en-US" sz="4400" dirty="0" smtClean="0"/>
              <a:t/>
            </a:r>
            <a:br>
              <a:rPr lang="en-US" sz="4400" dirty="0" smtClean="0"/>
            </a:br>
            <a:r>
              <a:rPr lang="en-US" dirty="0" smtClean="0"/>
              <a:t> </a:t>
            </a:r>
            <a:r>
              <a:rPr lang="en-US" sz="2700" dirty="0" smtClean="0"/>
              <a:t>Proposal for 2014</a:t>
            </a:r>
            <a:endParaRPr lang="en-US" sz="2700" dirty="0"/>
          </a:p>
        </p:txBody>
      </p:sp>
      <p:sp>
        <p:nvSpPr>
          <p:cNvPr id="9" name="Rectangle 7"/>
          <p:cNvSpPr>
            <a:spLocks/>
          </p:cNvSpPr>
          <p:nvPr/>
        </p:nvSpPr>
        <p:spPr bwMode="auto">
          <a:xfrm>
            <a:off x="696532" y="1444752"/>
            <a:ext cx="3521900" cy="4473019"/>
          </a:xfrm>
          <a:prstGeom prst="rect">
            <a:avLst/>
          </a:prstGeom>
          <a:noFill/>
          <a:ln w="12700" cap="flat" cmpd="sng">
            <a:noFill/>
            <a:prstDash val="solid"/>
            <a:miter lim="0"/>
            <a:headEnd/>
            <a:tailEnd/>
          </a:ln>
          <a:effectLst/>
        </p:spPr>
        <p:txBody>
          <a:bodyPr wrap="square" lIns="127000" tIns="127000" rIns="127000" bIns="127000">
            <a:spAutoFit/>
          </a:bodyPr>
          <a:lstStyle/>
          <a:p>
            <a:pPr algn="l" defTabSz="914400">
              <a:defRPr/>
            </a:pPr>
            <a:r>
              <a:rPr lang="en-US" b="1" dirty="0" smtClean="0">
                <a:solidFill>
                  <a:srgbClr val="C00000"/>
                </a:solidFill>
                <a:latin typeface="+mj-lt"/>
                <a:ea typeface="Helvetica" charset="0"/>
                <a:cs typeface="Helvetica" charset="0"/>
                <a:sym typeface="Helvetica" charset="0"/>
              </a:rPr>
              <a:t>PG </a:t>
            </a:r>
            <a:r>
              <a:rPr lang="en-US" b="1" dirty="0" err="1" smtClean="0">
                <a:solidFill>
                  <a:srgbClr val="C00000"/>
                </a:solidFill>
                <a:latin typeface="+mj-lt"/>
                <a:ea typeface="Helvetica" charset="0"/>
                <a:cs typeface="Helvetica" charset="0"/>
                <a:sym typeface="Helvetica" charset="0"/>
              </a:rPr>
              <a:t>Microsite</a:t>
            </a:r>
            <a:r>
              <a:rPr lang="en-US" b="1" dirty="0" smtClean="0">
                <a:solidFill>
                  <a:srgbClr val="C00000"/>
                </a:solidFill>
                <a:latin typeface="+mj-lt"/>
                <a:ea typeface="Helvetica" charset="0"/>
                <a:cs typeface="Helvetica" charset="0"/>
                <a:sym typeface="Helvetica" charset="0"/>
              </a:rPr>
              <a:t> (renewal)</a:t>
            </a:r>
          </a:p>
          <a:p>
            <a:pPr algn="l" defTabSz="914400">
              <a:defRPr/>
            </a:pPr>
            <a:endParaRPr lang="en-US" b="1" dirty="0" smtClean="0">
              <a:solidFill>
                <a:srgbClr val="C00000"/>
              </a:solidFill>
              <a:latin typeface="+mj-lt"/>
              <a:ea typeface="Helvetica" charset="0"/>
              <a:cs typeface="Helvetica" charset="0"/>
              <a:sym typeface="Helvetica" charset="0"/>
            </a:endParaRPr>
          </a:p>
          <a:p>
            <a:pPr>
              <a:defRPr/>
            </a:pPr>
            <a:r>
              <a:rPr lang="en-US" b="1" dirty="0" smtClean="0">
                <a:solidFill>
                  <a:srgbClr val="C00000"/>
                </a:solidFill>
                <a:latin typeface="+mj-lt"/>
                <a:ea typeface="Helvetica" charset="0"/>
                <a:cs typeface="Helvetica" charset="0"/>
                <a:sym typeface="Helvetica" charset="0"/>
              </a:rPr>
              <a:t>PG Newsletter Mailings </a:t>
            </a:r>
            <a:endParaRPr lang="en-US" sz="4200" dirty="0">
              <a:solidFill>
                <a:srgbClr val="C00000"/>
              </a:solidFill>
              <a:latin typeface="+mj-lt"/>
              <a:ea typeface="Gill Sans" charset="0"/>
              <a:cs typeface="Gill Sans" charset="0"/>
              <a:sym typeface="Gill Sans" charset="0"/>
            </a:endParaRPr>
          </a:p>
          <a:p>
            <a:pPr algn="l" defTabSz="914400">
              <a:buClr>
                <a:srgbClr val="930019"/>
              </a:buClr>
              <a:buSzPct val="125000"/>
              <a:buFont typeface="Helvetica" charset="0"/>
              <a:buChar char="‣"/>
              <a:defRPr/>
            </a:pPr>
            <a:r>
              <a:rPr lang="en-US" sz="2000" dirty="0" smtClean="0">
                <a:latin typeface="+mj-lt"/>
                <a:ea typeface="Helvetica" charset="0"/>
                <a:cs typeface="Helvetica" charset="0"/>
                <a:sym typeface="Helvetica" charset="0"/>
              </a:rPr>
              <a:t>February 2014</a:t>
            </a:r>
          </a:p>
          <a:p>
            <a:pPr algn="l" defTabSz="914400">
              <a:buClr>
                <a:srgbClr val="930019"/>
              </a:buClr>
              <a:buSzPct val="125000"/>
              <a:buFont typeface="Helvetica" charset="0"/>
              <a:buChar char="‣"/>
              <a:defRPr/>
            </a:pPr>
            <a:r>
              <a:rPr lang="en-US" sz="2000" dirty="0" smtClean="0">
                <a:latin typeface="+mj-lt"/>
                <a:ea typeface="Helvetica" charset="0"/>
                <a:cs typeface="Helvetica" charset="0"/>
                <a:sym typeface="Helvetica" charset="0"/>
              </a:rPr>
              <a:t>May 2014</a:t>
            </a:r>
          </a:p>
          <a:p>
            <a:pPr algn="l" defTabSz="914400">
              <a:buClr>
                <a:srgbClr val="930019"/>
              </a:buClr>
              <a:buSzPct val="125000"/>
              <a:buFont typeface="Helvetica" charset="0"/>
              <a:buChar char="‣"/>
              <a:defRPr/>
            </a:pPr>
            <a:r>
              <a:rPr lang="en-US" sz="2000" dirty="0" smtClean="0">
                <a:latin typeface="+mj-lt"/>
                <a:ea typeface="Helvetica" charset="0"/>
                <a:cs typeface="Helvetica" charset="0"/>
                <a:sym typeface="Helvetica" charset="0"/>
              </a:rPr>
              <a:t>September 2014</a:t>
            </a:r>
          </a:p>
          <a:p>
            <a:pPr algn="l" defTabSz="914400">
              <a:buClr>
                <a:srgbClr val="930019"/>
              </a:buClr>
              <a:buSzPct val="125000"/>
              <a:buFont typeface="Helvetica" charset="0"/>
              <a:buChar char="‣"/>
              <a:defRPr/>
            </a:pPr>
            <a:endParaRPr lang="en-US" sz="2000" dirty="0" smtClean="0">
              <a:latin typeface="+mj-lt"/>
              <a:ea typeface="Helvetica" charset="0"/>
              <a:cs typeface="Helvetica" charset="0"/>
              <a:sym typeface="Helvetica" charset="0"/>
            </a:endParaRPr>
          </a:p>
          <a:p>
            <a:pPr>
              <a:defRPr/>
            </a:pPr>
            <a:r>
              <a:rPr lang="en-US" sz="2000" b="1" dirty="0" smtClean="0">
                <a:solidFill>
                  <a:srgbClr val="C00000"/>
                </a:solidFill>
                <a:latin typeface="+mj-lt"/>
                <a:ea typeface="Helvetica" charset="0"/>
                <a:cs typeface="Helvetica" charset="0"/>
                <a:sym typeface="Helvetica" charset="0"/>
              </a:rPr>
              <a:t>PG </a:t>
            </a:r>
            <a:r>
              <a:rPr lang="en-US" sz="2000" b="1" dirty="0" err="1" smtClean="0">
                <a:solidFill>
                  <a:srgbClr val="C00000"/>
                </a:solidFill>
                <a:latin typeface="+mj-lt"/>
                <a:ea typeface="Helvetica" charset="0"/>
                <a:cs typeface="Helvetica" charset="0"/>
                <a:sym typeface="Helvetica" charset="0"/>
              </a:rPr>
              <a:t>eNewsletter</a:t>
            </a:r>
            <a:r>
              <a:rPr lang="en-US" sz="2000" b="1" dirty="0" smtClean="0">
                <a:solidFill>
                  <a:srgbClr val="C00000"/>
                </a:solidFill>
                <a:latin typeface="+mj-lt"/>
                <a:ea typeface="Helvetica" charset="0"/>
                <a:cs typeface="Helvetica" charset="0"/>
                <a:sym typeface="Helvetica" charset="0"/>
              </a:rPr>
              <a:t> Sends</a:t>
            </a:r>
            <a:endParaRPr lang="en-US" sz="4200" dirty="0" smtClean="0">
              <a:solidFill>
                <a:srgbClr val="C00000"/>
              </a:solidFill>
              <a:latin typeface="+mj-lt"/>
              <a:ea typeface="Gill Sans" charset="0"/>
              <a:cs typeface="Gill Sans" charset="0"/>
              <a:sym typeface="Gill Sans" charset="0"/>
            </a:endParaRPr>
          </a:p>
          <a:p>
            <a:pPr>
              <a:buClr>
                <a:srgbClr val="930019"/>
              </a:buClr>
              <a:buSzPct val="125000"/>
              <a:buFont typeface="Helvetica" charset="0"/>
              <a:buChar char="‣"/>
              <a:defRPr/>
            </a:pPr>
            <a:r>
              <a:rPr lang="en-US" sz="2000" dirty="0" smtClean="0">
                <a:latin typeface="+mj-lt"/>
                <a:ea typeface="Helvetica" charset="0"/>
                <a:cs typeface="Helvetica" charset="0"/>
                <a:sym typeface="Helvetica" charset="0"/>
              </a:rPr>
              <a:t>March 2014</a:t>
            </a:r>
          </a:p>
          <a:p>
            <a:pPr>
              <a:buClr>
                <a:srgbClr val="930019"/>
              </a:buClr>
              <a:buSzPct val="125000"/>
              <a:buFont typeface="Helvetica" charset="0"/>
              <a:buChar char="‣"/>
              <a:defRPr/>
            </a:pPr>
            <a:r>
              <a:rPr lang="en-US" sz="2000" dirty="0" smtClean="0">
                <a:latin typeface="+mj-lt"/>
                <a:ea typeface="Helvetica" charset="0"/>
                <a:cs typeface="Helvetica" charset="0"/>
                <a:sym typeface="Helvetica" charset="0"/>
              </a:rPr>
              <a:t>June 2014</a:t>
            </a:r>
          </a:p>
          <a:p>
            <a:pPr>
              <a:buClr>
                <a:srgbClr val="930019"/>
              </a:buClr>
              <a:buSzPct val="125000"/>
              <a:buFont typeface="Helvetica" charset="0"/>
              <a:buChar char="‣"/>
              <a:defRPr/>
            </a:pPr>
            <a:r>
              <a:rPr lang="en-US" sz="2000" dirty="0" smtClean="0">
                <a:latin typeface="+mj-lt"/>
                <a:ea typeface="Helvetica" charset="0"/>
                <a:cs typeface="Helvetica" charset="0"/>
                <a:sym typeface="Helvetica" charset="0"/>
              </a:rPr>
              <a:t>October 2014</a:t>
            </a:r>
          </a:p>
          <a:p>
            <a:pPr>
              <a:buClr>
                <a:srgbClr val="930019"/>
              </a:buClr>
              <a:buSzPct val="125000"/>
              <a:buFont typeface="Helvetica" charset="0"/>
              <a:buChar char="‣"/>
              <a:defRPr/>
            </a:pPr>
            <a:endParaRPr lang="en-US" sz="2000" dirty="0" smtClean="0">
              <a:latin typeface="+mj-lt"/>
              <a:ea typeface="Helvetica" charset="0"/>
              <a:cs typeface="Helvetica" charset="0"/>
              <a:sym typeface="Helvetica" charset="0"/>
            </a:endParaRPr>
          </a:p>
          <a:p>
            <a:pPr algn="l" defTabSz="914400">
              <a:buClr>
                <a:srgbClr val="930019"/>
              </a:buClr>
              <a:buSzPct val="125000"/>
              <a:buFont typeface="Helvetica" charset="0"/>
              <a:buChar char="‣"/>
              <a:defRPr/>
            </a:pPr>
            <a:endParaRPr lang="en-US" sz="2000" dirty="0" smtClean="0">
              <a:latin typeface="+mj-lt"/>
              <a:ea typeface="Helvetica" charset="0"/>
              <a:cs typeface="Helvetica" charset="0"/>
              <a:sym typeface="Helvetica" charset="0"/>
            </a:endParaRPr>
          </a:p>
          <a:p>
            <a:pPr marL="165100" algn="l" defTabSz="914400">
              <a:buClr>
                <a:srgbClr val="930019"/>
              </a:buClr>
              <a:buSzPct val="125000"/>
              <a:defRPr/>
            </a:pPr>
            <a:endParaRPr lang="en-US" sz="2000" dirty="0">
              <a:latin typeface="+mj-lt"/>
            </a:endParaRPr>
          </a:p>
        </p:txBody>
      </p:sp>
      <p:sp>
        <p:nvSpPr>
          <p:cNvPr id="5" name="Rectangle 7"/>
          <p:cNvSpPr>
            <a:spLocks/>
          </p:cNvSpPr>
          <p:nvPr/>
        </p:nvSpPr>
        <p:spPr bwMode="auto">
          <a:xfrm>
            <a:off x="4108704" y="1487226"/>
            <a:ext cx="4742688" cy="5457904"/>
          </a:xfrm>
          <a:prstGeom prst="rect">
            <a:avLst/>
          </a:prstGeom>
          <a:noFill/>
          <a:ln w="12700" cap="flat" cmpd="sng">
            <a:noFill/>
            <a:prstDash val="solid"/>
            <a:miter lim="0"/>
            <a:headEnd/>
            <a:tailEnd/>
          </a:ln>
          <a:effectLst/>
        </p:spPr>
        <p:txBody>
          <a:bodyPr wrap="square" lIns="127000" tIns="127000" rIns="127000" bIns="127000">
            <a:spAutoFit/>
          </a:bodyPr>
          <a:lstStyle/>
          <a:p>
            <a:pPr algn="l" defTabSz="914400">
              <a:defRPr/>
            </a:pPr>
            <a:r>
              <a:rPr lang="en-US" b="1" dirty="0" smtClean="0">
                <a:solidFill>
                  <a:srgbClr val="C00000"/>
                </a:solidFill>
                <a:latin typeface="+mj-lt"/>
                <a:ea typeface="Helvetica" charset="0"/>
                <a:cs typeface="Helvetica" charset="0"/>
                <a:sym typeface="Helvetica" charset="0"/>
              </a:rPr>
              <a:t>Launch/Promote Society; invite Charter members</a:t>
            </a:r>
          </a:p>
          <a:p>
            <a:pPr>
              <a:buClr>
                <a:srgbClr val="930019"/>
              </a:buClr>
              <a:buSzPct val="125000"/>
              <a:buFont typeface="Helvetica" charset="0"/>
              <a:buChar char="‣"/>
              <a:defRPr/>
            </a:pPr>
            <a:r>
              <a:rPr lang="en-US" dirty="0" smtClean="0">
                <a:latin typeface="+mj-lt"/>
                <a:ea typeface="Helvetica" charset="0"/>
                <a:cs typeface="Helvetica" charset="0"/>
                <a:sym typeface="Helvetica" charset="0"/>
              </a:rPr>
              <a:t>February 2014</a:t>
            </a:r>
          </a:p>
          <a:p>
            <a:pPr algn="l" defTabSz="914400">
              <a:defRPr/>
            </a:pPr>
            <a:endParaRPr lang="en-US" b="1" dirty="0" smtClean="0">
              <a:solidFill>
                <a:srgbClr val="C04D00"/>
              </a:solidFill>
              <a:latin typeface="+mj-lt"/>
              <a:ea typeface="Helvetica" charset="0"/>
              <a:cs typeface="Helvetica" charset="0"/>
              <a:sym typeface="Helvetica" charset="0"/>
            </a:endParaRPr>
          </a:p>
          <a:p>
            <a:pPr>
              <a:defRPr/>
            </a:pPr>
            <a:r>
              <a:rPr lang="en-US" b="1" dirty="0" smtClean="0">
                <a:solidFill>
                  <a:srgbClr val="C00000"/>
                </a:solidFill>
                <a:latin typeface="+mj-lt"/>
                <a:ea typeface="Helvetica" charset="0"/>
                <a:cs typeface="Helvetica" charset="0"/>
                <a:sym typeface="Helvetica" charset="0"/>
              </a:rPr>
              <a:t>Host Professional Advisor Luncheon w/ CEO</a:t>
            </a:r>
            <a:endParaRPr lang="en-US" sz="4200" dirty="0">
              <a:solidFill>
                <a:srgbClr val="C00000"/>
              </a:solidFill>
              <a:latin typeface="+mj-lt"/>
              <a:ea typeface="Gill Sans" charset="0"/>
              <a:cs typeface="Gill Sans" charset="0"/>
              <a:sym typeface="Gill Sans" charset="0"/>
            </a:endParaRPr>
          </a:p>
          <a:p>
            <a:pPr algn="l" defTabSz="914400">
              <a:buClr>
                <a:srgbClr val="930019"/>
              </a:buClr>
              <a:buSzPct val="125000"/>
              <a:buFont typeface="Helvetica" charset="0"/>
              <a:buChar char="‣"/>
              <a:defRPr/>
            </a:pPr>
            <a:r>
              <a:rPr lang="en-US" sz="2000" dirty="0" smtClean="0">
                <a:latin typeface="+mj-lt"/>
                <a:ea typeface="Helvetica" charset="0"/>
                <a:cs typeface="Helvetica" charset="0"/>
                <a:sym typeface="Helvetica" charset="0"/>
              </a:rPr>
              <a:t>September 2014</a:t>
            </a:r>
          </a:p>
          <a:p>
            <a:pPr algn="l" defTabSz="914400">
              <a:buClr>
                <a:srgbClr val="930019"/>
              </a:buClr>
              <a:buSzPct val="125000"/>
              <a:buFont typeface="Helvetica" charset="0"/>
              <a:buChar char="‣"/>
              <a:defRPr/>
            </a:pPr>
            <a:endParaRPr lang="en-US" sz="2000" dirty="0" smtClean="0">
              <a:solidFill>
                <a:srgbClr val="C00000"/>
              </a:solidFill>
              <a:latin typeface="+mj-lt"/>
              <a:ea typeface="Helvetica" charset="0"/>
              <a:cs typeface="Helvetica" charset="0"/>
              <a:sym typeface="Helvetica" charset="0"/>
            </a:endParaRPr>
          </a:p>
          <a:p>
            <a:pPr>
              <a:defRPr/>
            </a:pPr>
            <a:r>
              <a:rPr lang="en-US" sz="2000" b="1" dirty="0" smtClean="0">
                <a:solidFill>
                  <a:srgbClr val="C00000"/>
                </a:solidFill>
                <a:latin typeface="+mj-lt"/>
                <a:ea typeface="Helvetica" charset="0"/>
                <a:cs typeface="Helvetica" charset="0"/>
                <a:sym typeface="Helvetica" charset="0"/>
              </a:rPr>
              <a:t>Send letter addressed by CEO promoting year-end giving</a:t>
            </a:r>
            <a:endParaRPr lang="en-US" sz="4200" dirty="0" smtClean="0">
              <a:solidFill>
                <a:srgbClr val="C00000"/>
              </a:solidFill>
              <a:latin typeface="+mj-lt"/>
              <a:ea typeface="Gill Sans" charset="0"/>
              <a:cs typeface="Gill Sans" charset="0"/>
              <a:sym typeface="Gill Sans" charset="0"/>
            </a:endParaRPr>
          </a:p>
          <a:p>
            <a:pPr>
              <a:buClr>
                <a:srgbClr val="930019"/>
              </a:buClr>
              <a:buSzPct val="125000"/>
              <a:buFont typeface="Helvetica" charset="0"/>
              <a:buChar char="‣"/>
              <a:defRPr/>
            </a:pPr>
            <a:r>
              <a:rPr lang="en-US" sz="2000" dirty="0" smtClean="0">
                <a:latin typeface="+mj-lt"/>
                <a:ea typeface="Helvetica" charset="0"/>
                <a:cs typeface="Helvetica" charset="0"/>
                <a:sym typeface="Helvetica" charset="0"/>
              </a:rPr>
              <a:t>November 2014</a:t>
            </a:r>
          </a:p>
          <a:p>
            <a:pPr>
              <a:buClr>
                <a:srgbClr val="930019"/>
              </a:buClr>
              <a:buSzPct val="125000"/>
              <a:defRPr/>
            </a:pPr>
            <a:endParaRPr lang="en-US" sz="2000" dirty="0" smtClean="0">
              <a:latin typeface="+mj-lt"/>
              <a:ea typeface="Helvetica" charset="0"/>
              <a:cs typeface="Helvetica" charset="0"/>
              <a:sym typeface="Helvetica" charset="0"/>
            </a:endParaRPr>
          </a:p>
          <a:p>
            <a:pPr>
              <a:buClr>
                <a:srgbClr val="930019"/>
              </a:buClr>
              <a:buSzPct val="125000"/>
              <a:buFont typeface="Helvetica" charset="0"/>
              <a:buChar char="‣"/>
              <a:defRPr/>
            </a:pPr>
            <a:r>
              <a:rPr lang="en-US" sz="1600" b="1" dirty="0" smtClean="0">
                <a:latin typeface="+mj-lt"/>
                <a:ea typeface="Helvetica" charset="0"/>
                <a:cs typeface="Helvetica" charset="0"/>
                <a:sym typeface="Helvetica" charset="0"/>
              </a:rPr>
              <a:t>Ongoing Training: </a:t>
            </a:r>
            <a:r>
              <a:rPr lang="en-US" sz="1600" dirty="0" smtClean="0">
                <a:latin typeface="+mj-lt"/>
                <a:ea typeface="Helvetica" charset="0"/>
                <a:cs typeface="Helvetica" charset="0"/>
                <a:sym typeface="Helvetica" charset="0"/>
              </a:rPr>
              <a:t>RMHC Global provides 6 PG training webinars a year for development staff. </a:t>
            </a:r>
            <a:br>
              <a:rPr lang="en-US" sz="1600" dirty="0" smtClean="0">
                <a:latin typeface="+mj-lt"/>
                <a:ea typeface="Helvetica" charset="0"/>
                <a:cs typeface="Helvetica" charset="0"/>
                <a:sym typeface="Helvetica" charset="0"/>
              </a:rPr>
            </a:br>
            <a:r>
              <a:rPr lang="en-US" sz="1600" dirty="0" smtClean="0">
                <a:latin typeface="+mj-lt"/>
                <a:ea typeface="Helvetica" charset="0"/>
                <a:cs typeface="Helvetica" charset="0"/>
                <a:sym typeface="Helvetica" charset="0"/>
              </a:rPr>
              <a:t>(No charge)</a:t>
            </a:r>
          </a:p>
          <a:p>
            <a:pPr>
              <a:buClr>
                <a:srgbClr val="930019"/>
              </a:buClr>
              <a:buSzPct val="125000"/>
              <a:buFont typeface="Helvetica" charset="0"/>
              <a:buChar char="‣"/>
              <a:defRPr/>
            </a:pPr>
            <a:endParaRPr lang="en-US" sz="2000" dirty="0" smtClean="0">
              <a:latin typeface="+mj-lt"/>
              <a:ea typeface="Helvetica" charset="0"/>
              <a:cs typeface="Helvetica" charset="0"/>
              <a:sym typeface="Helvetica" charset="0"/>
            </a:endParaRPr>
          </a:p>
          <a:p>
            <a:pPr>
              <a:buClr>
                <a:srgbClr val="930019"/>
              </a:buClr>
              <a:buSzPct val="125000"/>
              <a:buFont typeface="Helvetica" charset="0"/>
              <a:buChar char="‣"/>
              <a:defRPr/>
            </a:pPr>
            <a:endParaRPr lang="en-US" sz="2000" dirty="0" smtClean="0">
              <a:latin typeface="+mj-lt"/>
              <a:ea typeface="Helvetica" charset="0"/>
              <a:cs typeface="Helvetica" charset="0"/>
              <a:sym typeface="Helvetica" charset="0"/>
            </a:endParaRPr>
          </a:p>
          <a:p>
            <a:pPr algn="l" defTabSz="914400">
              <a:buClr>
                <a:srgbClr val="930019"/>
              </a:buClr>
              <a:buSzPct val="125000"/>
              <a:defRPr/>
            </a:pPr>
            <a:endParaRPr lang="en-US" sz="2000" dirty="0" smtClean="0">
              <a:latin typeface="+mj-lt"/>
              <a:ea typeface="Helvetica" charset="0"/>
              <a:cs typeface="Helvetica" charset="0"/>
              <a:sym typeface="Helvetica" charset="0"/>
            </a:endParaRPr>
          </a:p>
          <a:p>
            <a:pPr marL="165100" algn="l" defTabSz="914400">
              <a:buClr>
                <a:srgbClr val="930019"/>
              </a:buClr>
              <a:buSzPct val="125000"/>
              <a:defRPr/>
            </a:pPr>
            <a:endParaRPr lang="en-US" sz="2000" dirty="0">
              <a:latin typeface="+mj-lt"/>
            </a:endParaRPr>
          </a:p>
        </p:txBody>
      </p:sp>
    </p:spTree>
    <p:extLst>
      <p:ext uri="{BB962C8B-B14F-4D97-AF65-F5344CB8AC3E}">
        <p14:creationId xmlns:p14="http://schemas.microsoft.com/office/powerpoint/2010/main" val="19591071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Planned Giving Marketing Investment</a:t>
            </a:r>
            <a:r>
              <a:rPr lang="en-US" dirty="0" smtClean="0"/>
              <a:t/>
            </a:r>
            <a:br>
              <a:rPr lang="en-US" dirty="0" smtClean="0"/>
            </a:br>
            <a:r>
              <a:rPr lang="en-US" sz="2400" dirty="0" smtClean="0">
                <a:solidFill>
                  <a:srgbClr val="C00000"/>
                </a:solidFill>
              </a:rPr>
              <a:t>Proposal for 2014</a:t>
            </a:r>
            <a:endParaRPr lang="en-US" sz="24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2200" dirty="0" smtClean="0"/>
              <a:t>Planned Giving </a:t>
            </a:r>
            <a:r>
              <a:rPr lang="en-US" sz="2200" dirty="0" err="1" smtClean="0"/>
              <a:t>Microsite</a:t>
            </a:r>
            <a:r>
              <a:rPr lang="en-US" sz="2200" dirty="0" smtClean="0"/>
              <a:t>: 			$500</a:t>
            </a:r>
          </a:p>
          <a:p>
            <a:r>
              <a:rPr lang="en-US" sz="2200" dirty="0" smtClean="0"/>
              <a:t>Society Brochures - 500 Qty :			$1,100  	</a:t>
            </a:r>
            <a:r>
              <a:rPr lang="en-US" sz="1200" dirty="0" smtClean="0"/>
              <a:t>($2.20/each)</a:t>
            </a:r>
          </a:p>
          <a:p>
            <a:r>
              <a:rPr lang="en-US" sz="2200" dirty="0" smtClean="0"/>
              <a:t>3 Email Newsletters (Mar, June, Oct):		FREE  </a:t>
            </a:r>
            <a:r>
              <a:rPr lang="en-US" sz="1000" dirty="0" smtClean="0"/>
              <a:t>(content provided by Stelter)</a:t>
            </a:r>
          </a:p>
          <a:p>
            <a:r>
              <a:rPr lang="en-US" sz="2200" dirty="0" smtClean="0"/>
              <a:t>Summer 2013 Newsletter </a:t>
            </a:r>
            <a:r>
              <a:rPr lang="en-US" sz="2200" dirty="0" err="1" smtClean="0"/>
              <a:t>pkg</a:t>
            </a:r>
            <a:r>
              <a:rPr lang="en-US" sz="2200" dirty="0" smtClean="0"/>
              <a:t> – 500 Qty:	$1,159  </a:t>
            </a:r>
            <a:r>
              <a:rPr lang="en-US" sz="1200" dirty="0" smtClean="0"/>
              <a:t>($4.57/each)</a:t>
            </a:r>
          </a:p>
          <a:p>
            <a:pPr>
              <a:buNone/>
            </a:pPr>
            <a:r>
              <a:rPr lang="en-US" sz="2200" dirty="0" smtClean="0"/>
              <a:t>	Postage for Summer Newsletter:		$960</a:t>
            </a:r>
          </a:p>
          <a:p>
            <a:pPr>
              <a:buNone/>
            </a:pPr>
            <a:r>
              <a:rPr lang="en-US" sz="2200" dirty="0" smtClean="0"/>
              <a:t>	50 Response Brochures:			$166</a:t>
            </a:r>
          </a:p>
          <a:p>
            <a:r>
              <a:rPr lang="en-US" sz="2200" dirty="0" smtClean="0"/>
              <a:t>Fall 2013 Newsletter </a:t>
            </a:r>
            <a:r>
              <a:rPr lang="en-US" sz="2200" dirty="0" err="1" smtClean="0"/>
              <a:t>pkg</a:t>
            </a:r>
            <a:r>
              <a:rPr lang="en-US" sz="2200" dirty="0" smtClean="0"/>
              <a:t> – 500 Qty:		$1,159 </a:t>
            </a:r>
            <a:r>
              <a:rPr lang="en-US" sz="1200" dirty="0" smtClean="0"/>
              <a:t>($4.57/each)</a:t>
            </a:r>
          </a:p>
          <a:p>
            <a:pPr>
              <a:buNone/>
            </a:pPr>
            <a:r>
              <a:rPr lang="en-US" sz="2200" dirty="0" smtClean="0"/>
              <a:t>	Postage for Fall Newsletter:			$960</a:t>
            </a:r>
          </a:p>
          <a:p>
            <a:pPr>
              <a:buNone/>
            </a:pPr>
            <a:r>
              <a:rPr lang="en-US" sz="2200" dirty="0" smtClean="0"/>
              <a:t>	50 Response Brochures: 			</a:t>
            </a:r>
            <a:r>
              <a:rPr lang="en-US" sz="2200" u="sng" dirty="0" smtClean="0"/>
              <a:t>$166</a:t>
            </a:r>
          </a:p>
          <a:p>
            <a:pPr>
              <a:buNone/>
            </a:pPr>
            <a:r>
              <a:rPr lang="en-US" b="1" dirty="0" smtClean="0"/>
              <a:t>Total Budget Needed for 2013:		$6,170</a:t>
            </a:r>
          </a:p>
          <a:p>
            <a:pPr>
              <a:buNone/>
            </a:pPr>
            <a:endParaRPr lang="en-US" dirty="0"/>
          </a:p>
        </p:txBody>
      </p:sp>
      <p:sp>
        <p:nvSpPr>
          <p:cNvPr id="4" name="Slide Number Placeholder 3"/>
          <p:cNvSpPr>
            <a:spLocks noGrp="1"/>
          </p:cNvSpPr>
          <p:nvPr>
            <p:ph type="sldNum" sz="quarter" idx="12"/>
          </p:nvPr>
        </p:nvSpPr>
        <p:spPr/>
        <p:txBody>
          <a:bodyPr/>
          <a:lstStyle/>
          <a:p>
            <a:fld id="{E956F466-AD30-4EF1-9DB2-79CE67B3205F}" type="slidenum">
              <a:rPr lang="en-US" smtClean="0"/>
              <a:pPr/>
              <a:t>22</a:t>
            </a:fld>
            <a:endParaRPr lang="en-US" dirty="0"/>
          </a:p>
        </p:txBody>
      </p:sp>
      <p:sp>
        <p:nvSpPr>
          <p:cNvPr id="5" name="TextBox 4"/>
          <p:cNvSpPr txBox="1"/>
          <p:nvPr/>
        </p:nvSpPr>
        <p:spPr>
          <a:xfrm>
            <a:off x="292608" y="1280160"/>
            <a:ext cx="8450262" cy="369332"/>
          </a:xfrm>
          <a:prstGeom prst="rect">
            <a:avLst/>
          </a:prstGeom>
          <a:noFill/>
        </p:spPr>
        <p:txBody>
          <a:bodyPr wrap="none" rtlCol="0">
            <a:spAutoFit/>
          </a:bodyPr>
          <a:lstStyle/>
          <a:p>
            <a:r>
              <a:rPr lang="en-US" dirty="0" smtClean="0">
                <a:solidFill>
                  <a:srgbClr val="FF0000"/>
                </a:solidFill>
              </a:rPr>
              <a:t>Update items and costs below based on your marketing campaign plan on previous slide</a:t>
            </a:r>
            <a:endParaRPr lang="en-US" dirty="0">
              <a:solidFill>
                <a:srgbClr val="FF0000"/>
              </a:solidFill>
            </a:endParaRPr>
          </a:p>
        </p:txBody>
      </p:sp>
    </p:spTree>
    <p:extLst>
      <p:ext uri="{BB962C8B-B14F-4D97-AF65-F5344CB8AC3E}">
        <p14:creationId xmlns:p14="http://schemas.microsoft.com/office/powerpoint/2010/main" val="40084272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3042" y="3155934"/>
            <a:ext cx="3305427" cy="1289304"/>
          </a:xfrm>
        </p:spPr>
        <p:txBody>
          <a:bodyPr>
            <a:normAutofit/>
          </a:bodyPr>
          <a:lstStyle/>
          <a:p>
            <a:r>
              <a:rPr lang="en-US" sz="4600" dirty="0" smtClean="0"/>
              <a:t>Questions?</a:t>
            </a:r>
            <a:endParaRPr lang="en-US" sz="4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688173" y="1528444"/>
            <a:ext cx="8229823" cy="803672"/>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3200" dirty="0">
                <a:solidFill>
                  <a:srgbClr val="C00000"/>
                </a:solidFill>
                <a:latin typeface="Arial" pitchFamily="34" charset="0"/>
                <a:cs typeface="Arial" pitchFamily="34" charset="0"/>
                <a:sym typeface="Arial" pitchFamily="34" charset="0"/>
              </a:rPr>
              <a:t>Sources of Charitable Giving</a:t>
            </a:r>
            <a:endParaRPr lang="en-US" dirty="0">
              <a:solidFill>
                <a:srgbClr val="C00000"/>
              </a:solidFill>
              <a:latin typeface="Arial" pitchFamily="34" charset="0"/>
              <a:cs typeface="Arial" pitchFamily="34" charset="0"/>
              <a:sym typeface="Arial" pitchFamily="34" charset="0"/>
            </a:endParaRPr>
          </a:p>
          <a:p>
            <a:pPr defTabSz="914145">
              <a:buClr>
                <a:srgbClr val="BA5205"/>
              </a:buClr>
            </a:pPr>
            <a:r>
              <a:rPr lang="en-US" i="1" dirty="0">
                <a:solidFill>
                  <a:srgbClr val="656565"/>
                </a:solidFill>
                <a:latin typeface="Arial" pitchFamily="34" charset="0"/>
                <a:cs typeface="Arial" pitchFamily="34" charset="0"/>
                <a:sym typeface="Arial" pitchFamily="34" charset="0"/>
              </a:rPr>
              <a:t>Giving USA </a:t>
            </a:r>
            <a:r>
              <a:rPr lang="en-US" i="1" dirty="0" smtClean="0">
                <a:solidFill>
                  <a:srgbClr val="656565"/>
                </a:solidFill>
                <a:latin typeface="Arial" pitchFamily="34" charset="0"/>
                <a:cs typeface="Arial" pitchFamily="34" charset="0"/>
                <a:sym typeface="Arial" pitchFamily="34" charset="0"/>
              </a:rPr>
              <a:t>2013</a:t>
            </a:r>
            <a:endParaRPr lang="en-US" dirty="0">
              <a:solidFill>
                <a:srgbClr val="656565"/>
              </a:solidFill>
            </a:endParaRPr>
          </a:p>
        </p:txBody>
      </p:sp>
      <p:sp>
        <p:nvSpPr>
          <p:cNvPr id="5126" name="Rectangle 6"/>
          <p:cNvSpPr>
            <a:spLocks/>
          </p:cNvSpPr>
          <p:nvPr/>
        </p:nvSpPr>
        <p:spPr bwMode="auto">
          <a:xfrm>
            <a:off x="688172" y="2697117"/>
            <a:ext cx="1079376"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b="1" dirty="0">
                <a:solidFill>
                  <a:srgbClr val="C00000"/>
                </a:solidFill>
                <a:latin typeface="Arial" pitchFamily="34" charset="0"/>
                <a:cs typeface="Arial" pitchFamily="34" charset="0"/>
                <a:sym typeface="Arial" pitchFamily="34" charset="0"/>
              </a:rPr>
              <a:t>SOURCE</a:t>
            </a:r>
            <a:endParaRPr lang="en-US" dirty="0">
              <a:solidFill>
                <a:srgbClr val="C00000"/>
              </a:solidFill>
            </a:endParaRPr>
          </a:p>
        </p:txBody>
      </p:sp>
      <p:sp>
        <p:nvSpPr>
          <p:cNvPr id="5127" name="Rectangle 7"/>
          <p:cNvSpPr>
            <a:spLocks/>
          </p:cNvSpPr>
          <p:nvPr/>
        </p:nvSpPr>
        <p:spPr bwMode="auto">
          <a:xfrm>
            <a:off x="3075747" y="2697117"/>
            <a:ext cx="2336230"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b="1" dirty="0">
                <a:solidFill>
                  <a:srgbClr val="C00000"/>
                </a:solidFill>
                <a:latin typeface="Arial" pitchFamily="34" charset="0"/>
                <a:cs typeface="Arial" pitchFamily="34" charset="0"/>
                <a:sym typeface="Arial" pitchFamily="34" charset="0"/>
              </a:rPr>
              <a:t>AMOUNT </a:t>
            </a:r>
            <a:r>
              <a:rPr lang="en-US" dirty="0">
                <a:solidFill>
                  <a:srgbClr val="C00000"/>
                </a:solidFill>
                <a:latin typeface="Arial" pitchFamily="34" charset="0"/>
                <a:cs typeface="Arial" pitchFamily="34" charset="0"/>
                <a:sym typeface="Arial" pitchFamily="34" charset="0"/>
              </a:rPr>
              <a:t>{BILLIONS}</a:t>
            </a:r>
            <a:endParaRPr lang="en-US" dirty="0">
              <a:solidFill>
                <a:srgbClr val="C00000"/>
              </a:solidFill>
            </a:endParaRPr>
          </a:p>
        </p:txBody>
      </p:sp>
      <p:sp>
        <p:nvSpPr>
          <p:cNvPr id="5128" name="Rectangle 8"/>
          <p:cNvSpPr>
            <a:spLocks/>
          </p:cNvSpPr>
          <p:nvPr/>
        </p:nvSpPr>
        <p:spPr bwMode="auto">
          <a:xfrm>
            <a:off x="6060496" y="2697117"/>
            <a:ext cx="2857500"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b="1" dirty="0">
                <a:solidFill>
                  <a:srgbClr val="C00000"/>
                </a:solidFill>
                <a:latin typeface="Arial" pitchFamily="34" charset="0"/>
                <a:cs typeface="Arial" pitchFamily="34" charset="0"/>
                <a:sym typeface="Arial" pitchFamily="34" charset="0"/>
              </a:rPr>
              <a:t>PERCENTAGE OF TOTAL</a:t>
            </a:r>
            <a:endParaRPr lang="en-US" dirty="0">
              <a:solidFill>
                <a:srgbClr val="C00000"/>
              </a:solidFill>
            </a:endParaRPr>
          </a:p>
        </p:txBody>
      </p:sp>
      <p:sp>
        <p:nvSpPr>
          <p:cNvPr id="5129" name="Line 9"/>
          <p:cNvSpPr>
            <a:spLocks noChangeShapeType="1"/>
          </p:cNvSpPr>
          <p:nvPr/>
        </p:nvSpPr>
        <p:spPr bwMode="auto">
          <a:xfrm flipV="1">
            <a:off x="304726" y="3143428"/>
            <a:ext cx="8525619" cy="1117"/>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5130" name="Rectangle 10"/>
          <p:cNvSpPr>
            <a:spLocks/>
          </p:cNvSpPr>
          <p:nvPr/>
        </p:nvSpPr>
        <p:spPr bwMode="auto">
          <a:xfrm>
            <a:off x="688173" y="3332241"/>
            <a:ext cx="2069455"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a:solidFill>
                  <a:srgbClr val="656565"/>
                </a:solidFill>
                <a:latin typeface="Arial" pitchFamily="34" charset="0"/>
                <a:cs typeface="Arial" pitchFamily="34" charset="0"/>
                <a:sym typeface="Arial" pitchFamily="34" charset="0"/>
              </a:rPr>
              <a:t>Individuals</a:t>
            </a:r>
            <a:endParaRPr lang="en-US" dirty="0">
              <a:solidFill>
                <a:srgbClr val="656565"/>
              </a:solidFill>
            </a:endParaRPr>
          </a:p>
        </p:txBody>
      </p:sp>
      <p:sp>
        <p:nvSpPr>
          <p:cNvPr id="5131" name="Rectangle 11"/>
          <p:cNvSpPr>
            <a:spLocks/>
          </p:cNvSpPr>
          <p:nvPr/>
        </p:nvSpPr>
        <p:spPr bwMode="auto">
          <a:xfrm>
            <a:off x="3113699" y="3332241"/>
            <a:ext cx="2070572"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smtClean="0">
                <a:solidFill>
                  <a:srgbClr val="656565"/>
                </a:solidFill>
                <a:latin typeface="Arial" pitchFamily="34" charset="0"/>
                <a:cs typeface="Arial" pitchFamily="34" charset="0"/>
                <a:sym typeface="Arial" pitchFamily="34" charset="0"/>
              </a:rPr>
              <a:t>$228.93</a:t>
            </a:r>
            <a:endParaRPr lang="en-US" dirty="0">
              <a:solidFill>
                <a:srgbClr val="656565"/>
              </a:solidFill>
            </a:endParaRPr>
          </a:p>
        </p:txBody>
      </p:sp>
      <p:sp>
        <p:nvSpPr>
          <p:cNvPr id="5132" name="Rectangle 12"/>
          <p:cNvSpPr>
            <a:spLocks/>
          </p:cNvSpPr>
          <p:nvPr/>
        </p:nvSpPr>
        <p:spPr bwMode="auto">
          <a:xfrm>
            <a:off x="6060496" y="3332241"/>
            <a:ext cx="2069455"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smtClean="0">
                <a:solidFill>
                  <a:srgbClr val="656565"/>
                </a:solidFill>
                <a:latin typeface="Arial" pitchFamily="34" charset="0"/>
                <a:cs typeface="Arial" pitchFamily="34" charset="0"/>
                <a:sym typeface="Arial" pitchFamily="34" charset="0"/>
              </a:rPr>
              <a:t>72%</a:t>
            </a:r>
            <a:endParaRPr lang="en-US" dirty="0">
              <a:solidFill>
                <a:srgbClr val="656565"/>
              </a:solidFill>
            </a:endParaRPr>
          </a:p>
        </p:txBody>
      </p:sp>
      <p:sp>
        <p:nvSpPr>
          <p:cNvPr id="5133" name="Rectangle 13"/>
          <p:cNvSpPr>
            <a:spLocks/>
          </p:cNvSpPr>
          <p:nvPr/>
        </p:nvSpPr>
        <p:spPr bwMode="auto">
          <a:xfrm>
            <a:off x="688173" y="3840117"/>
            <a:ext cx="2069455"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a:solidFill>
                  <a:srgbClr val="656565"/>
                </a:solidFill>
                <a:latin typeface="Arial" pitchFamily="34" charset="0"/>
                <a:cs typeface="Arial" pitchFamily="34" charset="0"/>
                <a:sym typeface="Arial" pitchFamily="34" charset="0"/>
              </a:rPr>
              <a:t>Foundations</a:t>
            </a:r>
            <a:endParaRPr lang="en-US" dirty="0">
              <a:solidFill>
                <a:srgbClr val="656565"/>
              </a:solidFill>
            </a:endParaRPr>
          </a:p>
        </p:txBody>
      </p:sp>
      <p:sp>
        <p:nvSpPr>
          <p:cNvPr id="5134" name="Rectangle 14"/>
          <p:cNvSpPr>
            <a:spLocks/>
          </p:cNvSpPr>
          <p:nvPr/>
        </p:nvSpPr>
        <p:spPr bwMode="auto">
          <a:xfrm>
            <a:off x="3113699" y="3840117"/>
            <a:ext cx="2070572"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smtClean="0">
                <a:solidFill>
                  <a:srgbClr val="656565"/>
                </a:solidFill>
                <a:latin typeface="Arial" pitchFamily="34" charset="0"/>
                <a:cs typeface="Arial" pitchFamily="34" charset="0"/>
                <a:sym typeface="Arial" pitchFamily="34" charset="0"/>
              </a:rPr>
              <a:t>$45.74</a:t>
            </a:r>
            <a:endParaRPr lang="en-US" dirty="0">
              <a:solidFill>
                <a:srgbClr val="656565"/>
              </a:solidFill>
            </a:endParaRPr>
          </a:p>
        </p:txBody>
      </p:sp>
      <p:sp>
        <p:nvSpPr>
          <p:cNvPr id="5135" name="Rectangle 15"/>
          <p:cNvSpPr>
            <a:spLocks/>
          </p:cNvSpPr>
          <p:nvPr/>
        </p:nvSpPr>
        <p:spPr bwMode="auto">
          <a:xfrm>
            <a:off x="6060496" y="3840117"/>
            <a:ext cx="2069455" cy="334863"/>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smtClean="0">
                <a:solidFill>
                  <a:srgbClr val="656565"/>
                </a:solidFill>
                <a:latin typeface="Arial" pitchFamily="34" charset="0"/>
                <a:cs typeface="Arial" pitchFamily="34" charset="0"/>
                <a:sym typeface="Arial" pitchFamily="34" charset="0"/>
              </a:rPr>
              <a:t>15%</a:t>
            </a:r>
            <a:endParaRPr lang="en-US" dirty="0">
              <a:solidFill>
                <a:srgbClr val="656565"/>
              </a:solidFill>
            </a:endParaRPr>
          </a:p>
        </p:txBody>
      </p:sp>
      <p:sp>
        <p:nvSpPr>
          <p:cNvPr id="5136" name="Rectangle 16"/>
          <p:cNvSpPr>
            <a:spLocks/>
          </p:cNvSpPr>
          <p:nvPr/>
        </p:nvSpPr>
        <p:spPr bwMode="auto">
          <a:xfrm>
            <a:off x="688173" y="4347994"/>
            <a:ext cx="2069455" cy="335979"/>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a:solidFill>
                  <a:srgbClr val="656565"/>
                </a:solidFill>
                <a:latin typeface="Arial" pitchFamily="34" charset="0"/>
                <a:cs typeface="Arial" pitchFamily="34" charset="0"/>
                <a:sym typeface="Arial" pitchFamily="34" charset="0"/>
              </a:rPr>
              <a:t>Bequests</a:t>
            </a:r>
            <a:endParaRPr lang="en-US" dirty="0">
              <a:solidFill>
                <a:srgbClr val="656565"/>
              </a:solidFill>
            </a:endParaRPr>
          </a:p>
        </p:txBody>
      </p:sp>
      <p:sp>
        <p:nvSpPr>
          <p:cNvPr id="5137" name="Rectangle 17"/>
          <p:cNvSpPr>
            <a:spLocks/>
          </p:cNvSpPr>
          <p:nvPr/>
        </p:nvSpPr>
        <p:spPr bwMode="auto">
          <a:xfrm>
            <a:off x="3113699" y="4347994"/>
            <a:ext cx="2070572" cy="335979"/>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smtClean="0">
                <a:solidFill>
                  <a:srgbClr val="656565"/>
                </a:solidFill>
                <a:latin typeface="Arial" pitchFamily="34" charset="0"/>
                <a:cs typeface="Arial" pitchFamily="34" charset="0"/>
                <a:sym typeface="Arial" pitchFamily="34" charset="0"/>
              </a:rPr>
              <a:t>$23.41</a:t>
            </a:r>
            <a:endParaRPr lang="en-US" dirty="0">
              <a:solidFill>
                <a:srgbClr val="656565"/>
              </a:solidFill>
            </a:endParaRPr>
          </a:p>
        </p:txBody>
      </p:sp>
      <p:sp>
        <p:nvSpPr>
          <p:cNvPr id="5138" name="Rectangle 18"/>
          <p:cNvSpPr>
            <a:spLocks/>
          </p:cNvSpPr>
          <p:nvPr/>
        </p:nvSpPr>
        <p:spPr bwMode="auto">
          <a:xfrm>
            <a:off x="6060496" y="4347994"/>
            <a:ext cx="2069455" cy="335979"/>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smtClean="0">
                <a:solidFill>
                  <a:srgbClr val="656565"/>
                </a:solidFill>
                <a:latin typeface="Arial" pitchFamily="34" charset="0"/>
                <a:cs typeface="Arial" pitchFamily="34" charset="0"/>
                <a:sym typeface="Arial" pitchFamily="34" charset="0"/>
              </a:rPr>
              <a:t>7%</a:t>
            </a:r>
            <a:endParaRPr lang="en-US" dirty="0">
              <a:solidFill>
                <a:srgbClr val="656565"/>
              </a:solidFill>
            </a:endParaRPr>
          </a:p>
        </p:txBody>
      </p:sp>
      <p:sp>
        <p:nvSpPr>
          <p:cNvPr id="5139" name="Rectangle 19"/>
          <p:cNvSpPr>
            <a:spLocks/>
          </p:cNvSpPr>
          <p:nvPr/>
        </p:nvSpPr>
        <p:spPr bwMode="auto">
          <a:xfrm>
            <a:off x="688173" y="4855869"/>
            <a:ext cx="2069455" cy="335980"/>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a:solidFill>
                  <a:srgbClr val="656565"/>
                </a:solidFill>
                <a:latin typeface="Arial" pitchFamily="34" charset="0"/>
                <a:cs typeface="Arial" pitchFamily="34" charset="0"/>
                <a:sym typeface="Arial" pitchFamily="34" charset="0"/>
              </a:rPr>
              <a:t>Corporations</a:t>
            </a:r>
            <a:endParaRPr lang="en-US" dirty="0">
              <a:solidFill>
                <a:srgbClr val="656565"/>
              </a:solidFill>
            </a:endParaRPr>
          </a:p>
        </p:txBody>
      </p:sp>
      <p:sp>
        <p:nvSpPr>
          <p:cNvPr id="5140" name="Rectangle 20"/>
          <p:cNvSpPr>
            <a:spLocks/>
          </p:cNvSpPr>
          <p:nvPr/>
        </p:nvSpPr>
        <p:spPr bwMode="auto">
          <a:xfrm>
            <a:off x="3113699" y="4855869"/>
            <a:ext cx="2070572" cy="335980"/>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smtClean="0">
                <a:solidFill>
                  <a:srgbClr val="656565"/>
                </a:solidFill>
                <a:latin typeface="Arial" pitchFamily="34" charset="0"/>
                <a:cs typeface="Arial" pitchFamily="34" charset="0"/>
                <a:sym typeface="Arial" pitchFamily="34" charset="0"/>
              </a:rPr>
              <a:t>$18.15</a:t>
            </a:r>
            <a:endParaRPr lang="en-US" dirty="0">
              <a:solidFill>
                <a:srgbClr val="656565"/>
              </a:solidFill>
            </a:endParaRPr>
          </a:p>
        </p:txBody>
      </p:sp>
      <p:sp>
        <p:nvSpPr>
          <p:cNvPr id="5141" name="Rectangle 21"/>
          <p:cNvSpPr>
            <a:spLocks/>
          </p:cNvSpPr>
          <p:nvPr/>
        </p:nvSpPr>
        <p:spPr bwMode="auto">
          <a:xfrm>
            <a:off x="6060496" y="4855869"/>
            <a:ext cx="2069455" cy="335980"/>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dirty="0" smtClean="0">
                <a:solidFill>
                  <a:srgbClr val="656565"/>
                </a:solidFill>
                <a:latin typeface="Arial" pitchFamily="34" charset="0"/>
                <a:cs typeface="Arial" pitchFamily="34" charset="0"/>
                <a:sym typeface="Arial" pitchFamily="34" charset="0"/>
              </a:rPr>
              <a:t>6%</a:t>
            </a:r>
            <a:endParaRPr lang="en-US" dirty="0">
              <a:solidFill>
                <a:srgbClr val="656565"/>
              </a:solidFill>
            </a:endParaRPr>
          </a:p>
        </p:txBody>
      </p:sp>
      <p:grpSp>
        <p:nvGrpSpPr>
          <p:cNvPr id="2" name="Group 22"/>
          <p:cNvGrpSpPr>
            <a:grpSpLocks/>
          </p:cNvGrpSpPr>
          <p:nvPr/>
        </p:nvGrpSpPr>
        <p:grpSpPr bwMode="auto">
          <a:xfrm>
            <a:off x="688173" y="5364861"/>
            <a:ext cx="7441778" cy="342677"/>
            <a:chOff x="0" y="0"/>
            <a:chExt cx="834" cy="39"/>
          </a:xfrm>
        </p:grpSpPr>
        <p:sp>
          <p:nvSpPr>
            <p:cNvPr id="5143" name="Rectangle 23"/>
            <p:cNvSpPr>
              <a:spLocks/>
            </p:cNvSpPr>
            <p:nvPr/>
          </p:nvSpPr>
          <p:spPr bwMode="auto">
            <a:xfrm>
              <a:off x="0" y="0"/>
              <a:ext cx="232" cy="39"/>
            </a:xfrm>
            <a:prstGeom prst="rect">
              <a:avLst/>
            </a:prstGeom>
            <a:noFill/>
            <a:ln w="12700" cap="flat" cmpd="sng">
              <a:noFill/>
              <a:prstDash val="solid"/>
              <a:miter lim="0"/>
              <a:headEnd/>
              <a:tailEnd/>
            </a:ln>
            <a:effectLst/>
          </p:spPr>
          <p:txBody>
            <a:bodyPr lIns="54186" tIns="54186" rIns="54186" bIns="54186"/>
            <a:lstStyle/>
            <a:p>
              <a:pPr defTabSz="914145">
                <a:buClr>
                  <a:srgbClr val="BA5205"/>
                </a:buClr>
              </a:pPr>
              <a:r>
                <a:rPr lang="en-US" b="1" dirty="0">
                  <a:solidFill>
                    <a:srgbClr val="656565"/>
                  </a:solidFill>
                  <a:latin typeface="Arial" pitchFamily="34" charset="0"/>
                  <a:cs typeface="Arial" pitchFamily="34" charset="0"/>
                  <a:sym typeface="Arial" pitchFamily="34" charset="0"/>
                </a:rPr>
                <a:t>TOTAL</a:t>
              </a:r>
              <a:endParaRPr lang="en-US" dirty="0">
                <a:solidFill>
                  <a:srgbClr val="656565"/>
                </a:solidFill>
              </a:endParaRPr>
            </a:p>
          </p:txBody>
        </p:sp>
        <p:sp>
          <p:nvSpPr>
            <p:cNvPr id="5144" name="Rectangle 24"/>
            <p:cNvSpPr>
              <a:spLocks/>
            </p:cNvSpPr>
            <p:nvPr/>
          </p:nvSpPr>
          <p:spPr bwMode="auto">
            <a:xfrm>
              <a:off x="271" y="0"/>
              <a:ext cx="233" cy="39"/>
            </a:xfrm>
            <a:prstGeom prst="rect">
              <a:avLst/>
            </a:prstGeom>
            <a:noFill/>
            <a:ln w="12700" cap="flat" cmpd="sng">
              <a:noFill/>
              <a:prstDash val="solid"/>
              <a:miter lim="0"/>
              <a:headEnd/>
              <a:tailEnd/>
            </a:ln>
            <a:effectLst/>
          </p:spPr>
          <p:txBody>
            <a:bodyPr lIns="54186" tIns="54186" rIns="54186" bIns="54186"/>
            <a:lstStyle/>
            <a:p>
              <a:pPr defTabSz="914145">
                <a:buClr>
                  <a:srgbClr val="BA5205"/>
                </a:buClr>
              </a:pPr>
              <a:r>
                <a:rPr lang="en-US" b="1" dirty="0">
                  <a:solidFill>
                    <a:srgbClr val="656565"/>
                  </a:solidFill>
                  <a:latin typeface="Arial" pitchFamily="34" charset="0"/>
                  <a:cs typeface="Arial" pitchFamily="34" charset="0"/>
                  <a:sym typeface="Arial" pitchFamily="34" charset="0"/>
                </a:rPr>
                <a:t>$</a:t>
              </a:r>
              <a:r>
                <a:rPr lang="en-US" b="1" dirty="0" smtClean="0">
                  <a:solidFill>
                    <a:srgbClr val="656565"/>
                  </a:solidFill>
                  <a:latin typeface="Arial" pitchFamily="34" charset="0"/>
                  <a:cs typeface="Arial" pitchFamily="34" charset="0"/>
                  <a:sym typeface="Arial" pitchFamily="34" charset="0"/>
                </a:rPr>
                <a:t>316.23</a:t>
              </a:r>
              <a:endParaRPr lang="en-US" dirty="0">
                <a:solidFill>
                  <a:srgbClr val="656565"/>
                </a:solidFill>
              </a:endParaRPr>
            </a:p>
          </p:txBody>
        </p:sp>
        <p:sp>
          <p:nvSpPr>
            <p:cNvPr id="5145" name="Rectangle 25"/>
            <p:cNvSpPr>
              <a:spLocks/>
            </p:cNvSpPr>
            <p:nvPr/>
          </p:nvSpPr>
          <p:spPr bwMode="auto">
            <a:xfrm>
              <a:off x="601" y="0"/>
              <a:ext cx="233" cy="39"/>
            </a:xfrm>
            <a:prstGeom prst="rect">
              <a:avLst/>
            </a:prstGeom>
            <a:noFill/>
            <a:ln w="12700" cap="flat" cmpd="sng">
              <a:noFill/>
              <a:prstDash val="solid"/>
              <a:miter lim="0"/>
              <a:headEnd/>
              <a:tailEnd/>
            </a:ln>
            <a:effectLst/>
          </p:spPr>
          <p:txBody>
            <a:bodyPr lIns="54186" tIns="54186" rIns="54186" bIns="54186"/>
            <a:lstStyle/>
            <a:p>
              <a:pPr defTabSz="914145">
                <a:buClr>
                  <a:srgbClr val="BA5205"/>
                </a:buClr>
              </a:pPr>
              <a:r>
                <a:rPr lang="en-US" b="1" dirty="0">
                  <a:solidFill>
                    <a:srgbClr val="656565"/>
                  </a:solidFill>
                  <a:latin typeface="Arial" pitchFamily="34" charset="0"/>
                  <a:cs typeface="Arial" pitchFamily="34" charset="0"/>
                  <a:sym typeface="Arial" pitchFamily="34" charset="0"/>
                </a:rPr>
                <a:t>100%</a:t>
              </a:r>
              <a:endParaRPr lang="en-US" dirty="0">
                <a:solidFill>
                  <a:srgbClr val="656565"/>
                </a:solidFill>
              </a:endParaRPr>
            </a:p>
          </p:txBody>
        </p:sp>
      </p:grpSp>
      <p:sp>
        <p:nvSpPr>
          <p:cNvPr id="5146" name="Line 26"/>
          <p:cNvSpPr>
            <a:spLocks noChangeShapeType="1"/>
          </p:cNvSpPr>
          <p:nvPr/>
        </p:nvSpPr>
        <p:spPr bwMode="auto">
          <a:xfrm flipV="1">
            <a:off x="304726" y="2610996"/>
            <a:ext cx="8525619"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29" name="Title 1"/>
          <p:cNvSpPr txBox="1">
            <a:spLocks/>
          </p:cNvSpPr>
          <p:nvPr/>
        </p:nvSpPr>
        <p:spPr>
          <a:xfrm>
            <a:off x="493776" y="445326"/>
            <a:ext cx="8229600" cy="834834"/>
          </a:xfrm>
          <a:prstGeom prst="rect">
            <a:avLst/>
          </a:prstGeom>
        </p:spPr>
        <p:txBody>
          <a:bodyPr>
            <a:normAutofit fontScale="97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j-lt"/>
                <a:ea typeface="+mj-ea"/>
                <a:cs typeface="Century Gothic"/>
              </a:rPr>
              <a:t>Why Planned Giving?</a:t>
            </a:r>
            <a:br>
              <a:rPr kumimoji="0" lang="en-US" sz="4000"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j-lt"/>
                <a:ea typeface="+mj-ea"/>
                <a:cs typeface="Century Gothic"/>
              </a:rPr>
            </a:br>
            <a:r>
              <a:rPr kumimoji="0" lang="en-US" sz="2000" b="1" i="0" u="none" strike="noStrike" kern="1200" cap="none" spc="0" normalizeH="0" baseline="0" noProof="0" dirty="0" smtClean="0">
                <a:ln>
                  <a:noFill/>
                </a:ln>
                <a:solidFill>
                  <a:srgbClr val="F6B147"/>
                </a:solidFill>
                <a:effectLst>
                  <a:outerShdw blurRad="38100" dist="38100" dir="2700000" algn="tl">
                    <a:srgbClr val="000000">
                      <a:alpha val="43137"/>
                    </a:srgbClr>
                  </a:outerShdw>
                </a:effectLst>
                <a:uLnTx/>
                <a:uFillTx/>
                <a:latin typeface="Arial" pitchFamily="34" charset="0"/>
                <a:ea typeface="+mj-ea"/>
                <a:cs typeface="Arial" pitchFamily="34" charset="0"/>
                <a:sym typeface="Arial" pitchFamily="34" charset="0"/>
              </a:rPr>
              <a:t>The Importance of Having A Planned Giving Program</a:t>
            </a:r>
            <a:endParaRPr kumimoji="0" lang="en-US" sz="40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mj-lt"/>
              <a:ea typeface="+mj-ea"/>
              <a:cs typeface="Century Gothic"/>
            </a:endParaRP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p:cNvSpPr>
          <p:nvPr/>
        </p:nvSpPr>
        <p:spPr bwMode="auto">
          <a:xfrm>
            <a:off x="2357346" y="1715364"/>
            <a:ext cx="4858866" cy="493365"/>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2700" b="1" dirty="0">
                <a:solidFill>
                  <a:srgbClr val="C00000"/>
                </a:solidFill>
                <a:latin typeface="Arial" pitchFamily="34" charset="0"/>
                <a:cs typeface="Arial" pitchFamily="34" charset="0"/>
                <a:sym typeface="Arial" pitchFamily="34" charset="0"/>
              </a:rPr>
              <a:t>The Great Wealth Transfer</a:t>
            </a:r>
            <a:endParaRPr lang="en-US" dirty="0">
              <a:solidFill>
                <a:srgbClr val="C00000"/>
              </a:solidFill>
            </a:endParaRPr>
          </a:p>
        </p:txBody>
      </p:sp>
      <p:sp>
        <p:nvSpPr>
          <p:cNvPr id="7175" name="Rectangle 7"/>
          <p:cNvSpPr>
            <a:spLocks/>
          </p:cNvSpPr>
          <p:nvPr/>
        </p:nvSpPr>
        <p:spPr bwMode="auto">
          <a:xfrm>
            <a:off x="2297070" y="2320350"/>
            <a:ext cx="4978301" cy="881807"/>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5300" b="1" dirty="0">
                <a:solidFill>
                  <a:srgbClr val="F8BE56"/>
                </a:solidFill>
                <a:latin typeface="Arial" pitchFamily="34" charset="0"/>
                <a:cs typeface="Arial" pitchFamily="34" charset="0"/>
                <a:sym typeface="Arial" pitchFamily="34" charset="0"/>
              </a:rPr>
              <a:t>$41 TRILLION</a:t>
            </a:r>
            <a:endParaRPr lang="en-US" dirty="0"/>
          </a:p>
        </p:txBody>
      </p:sp>
      <p:sp>
        <p:nvSpPr>
          <p:cNvPr id="7176" name="Rectangle 8"/>
          <p:cNvSpPr>
            <a:spLocks/>
          </p:cNvSpPr>
          <p:nvPr/>
        </p:nvSpPr>
        <p:spPr bwMode="auto">
          <a:xfrm>
            <a:off x="2357346" y="3718963"/>
            <a:ext cx="4858866" cy="911944"/>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2700" b="1" dirty="0">
                <a:solidFill>
                  <a:srgbClr val="C00000"/>
                </a:solidFill>
                <a:latin typeface="Arial" pitchFamily="34" charset="0"/>
                <a:cs typeface="Arial" pitchFamily="34" charset="0"/>
                <a:sym typeface="Arial" pitchFamily="34" charset="0"/>
              </a:rPr>
              <a:t>Mega Wealth: 7 million households worth at least</a:t>
            </a:r>
            <a:endParaRPr lang="en-US" dirty="0">
              <a:solidFill>
                <a:srgbClr val="C00000"/>
              </a:solidFill>
            </a:endParaRPr>
          </a:p>
        </p:txBody>
      </p:sp>
      <p:sp>
        <p:nvSpPr>
          <p:cNvPr id="7177" name="Rectangle 9"/>
          <p:cNvSpPr>
            <a:spLocks/>
          </p:cNvSpPr>
          <p:nvPr/>
        </p:nvSpPr>
        <p:spPr bwMode="auto">
          <a:xfrm>
            <a:off x="2297070" y="4742527"/>
            <a:ext cx="4978301" cy="881807"/>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6000" b="1" dirty="0">
                <a:solidFill>
                  <a:srgbClr val="F8BE56"/>
                </a:solidFill>
                <a:latin typeface="Arial" pitchFamily="34" charset="0"/>
                <a:cs typeface="Arial" pitchFamily="34" charset="0"/>
                <a:sym typeface="Arial" pitchFamily="34" charset="0"/>
              </a:rPr>
              <a:t>$1 MILLION</a:t>
            </a:r>
            <a:endParaRPr lang="en-US" sz="6000" dirty="0"/>
          </a:p>
        </p:txBody>
      </p:sp>
      <p:sp>
        <p:nvSpPr>
          <p:cNvPr id="7178" name="Line 10"/>
          <p:cNvSpPr>
            <a:spLocks noChangeShapeType="1"/>
          </p:cNvSpPr>
          <p:nvPr/>
        </p:nvSpPr>
        <p:spPr bwMode="auto">
          <a:xfrm>
            <a:off x="2513615" y="2264538"/>
            <a:ext cx="4191985" cy="3173"/>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7179" name="Line 11"/>
          <p:cNvSpPr>
            <a:spLocks noChangeShapeType="1"/>
          </p:cNvSpPr>
          <p:nvPr/>
        </p:nvSpPr>
        <p:spPr bwMode="auto">
          <a:xfrm>
            <a:off x="2513615" y="3251268"/>
            <a:ext cx="4167601" cy="16187"/>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7180" name="Line 12"/>
          <p:cNvSpPr>
            <a:spLocks noChangeShapeType="1"/>
          </p:cNvSpPr>
          <p:nvPr/>
        </p:nvSpPr>
        <p:spPr bwMode="auto">
          <a:xfrm flipV="1">
            <a:off x="2513615" y="4681728"/>
            <a:ext cx="4143217" cy="4989"/>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7181" name="Line 13"/>
          <p:cNvSpPr>
            <a:spLocks noChangeShapeType="1"/>
          </p:cNvSpPr>
          <p:nvPr/>
        </p:nvSpPr>
        <p:spPr bwMode="auto">
          <a:xfrm flipV="1">
            <a:off x="2513615" y="5657088"/>
            <a:ext cx="4057873" cy="16359"/>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5" name="Title 1"/>
          <p:cNvSpPr txBox="1">
            <a:spLocks/>
          </p:cNvSpPr>
          <p:nvPr/>
        </p:nvSpPr>
        <p:spPr>
          <a:xfrm>
            <a:off x="493776" y="445326"/>
            <a:ext cx="8229600" cy="834834"/>
          </a:xfrm>
          <a:prstGeom prst="rect">
            <a:avLst/>
          </a:prstGeom>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j-lt"/>
                <a:ea typeface="+mj-ea"/>
                <a:cs typeface="Century Gothic"/>
              </a:rPr>
              <a:t>Why Planned Giving?</a:t>
            </a:r>
            <a:endParaRPr kumimoji="0" lang="en-US" sz="40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mj-lt"/>
              <a:ea typeface="+mj-ea"/>
              <a:cs typeface="Century Gothic"/>
            </a:endParaRPr>
          </a:p>
        </p:txBody>
      </p:sp>
      <p:sp>
        <p:nvSpPr>
          <p:cNvPr id="11" name="TextBox 10"/>
          <p:cNvSpPr txBox="1"/>
          <p:nvPr/>
        </p:nvSpPr>
        <p:spPr>
          <a:xfrm>
            <a:off x="2438400" y="5839968"/>
            <a:ext cx="5657088" cy="246221"/>
          </a:xfrm>
          <a:prstGeom prst="rect">
            <a:avLst/>
          </a:prstGeom>
          <a:noFill/>
        </p:spPr>
        <p:txBody>
          <a:bodyPr wrap="square" rtlCol="0">
            <a:spAutoFit/>
          </a:bodyPr>
          <a:lstStyle/>
          <a:p>
            <a:r>
              <a:rPr lang="en-US" sz="1000" dirty="0" smtClean="0"/>
              <a:t>Wealth Transfer Study, Boston College, Dr. Paul </a:t>
            </a:r>
            <a:r>
              <a:rPr lang="en-US" sz="1000" dirty="0" err="1" smtClean="0"/>
              <a:t>Schervish</a:t>
            </a:r>
            <a:endParaRPr lang="en-US" sz="1000" dirty="0"/>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p:cNvSpPr>
          <p:nvPr/>
        </p:nvSpPr>
        <p:spPr bwMode="auto">
          <a:xfrm>
            <a:off x="298029" y="1016380"/>
            <a:ext cx="8229823" cy="803672"/>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3200" dirty="0">
                <a:solidFill>
                  <a:srgbClr val="C00000"/>
                </a:solidFill>
                <a:latin typeface="+mj-lt"/>
                <a:cs typeface="Arial" pitchFamily="34" charset="0"/>
                <a:sym typeface="Arial" pitchFamily="34" charset="0"/>
              </a:rPr>
              <a:t>7% name a nonprofit in their current will</a:t>
            </a:r>
          </a:p>
          <a:p>
            <a:pPr defTabSz="914145">
              <a:buClr>
                <a:srgbClr val="BA5205"/>
              </a:buClr>
            </a:pPr>
            <a:r>
              <a:rPr lang="en-US" i="1" dirty="0">
                <a:solidFill>
                  <a:srgbClr val="656565"/>
                </a:solidFill>
                <a:cs typeface="Arial" pitchFamily="34" charset="0"/>
                <a:sym typeface="Arial" pitchFamily="34" charset="0"/>
              </a:rPr>
              <a:t>Current and prospective bequest givers</a:t>
            </a:r>
            <a:endParaRPr lang="en-US" dirty="0">
              <a:solidFill>
                <a:srgbClr val="656565"/>
              </a:solidFill>
            </a:endParaRPr>
          </a:p>
        </p:txBody>
      </p:sp>
      <p:sp>
        <p:nvSpPr>
          <p:cNvPr id="10247" name="Rectangle 7"/>
          <p:cNvSpPr>
            <a:spLocks/>
          </p:cNvSpPr>
          <p:nvPr/>
        </p:nvSpPr>
        <p:spPr bwMode="auto">
          <a:xfrm>
            <a:off x="990080" y="4550069"/>
            <a:ext cx="545827" cy="281285"/>
          </a:xfrm>
          <a:prstGeom prst="rect">
            <a:avLst/>
          </a:prstGeom>
          <a:noFill/>
          <a:ln w="12700" cap="flat" cmpd="sng">
            <a:noFill/>
            <a:prstDash val="solid"/>
            <a:miter lim="0"/>
            <a:headEnd/>
            <a:tailEnd/>
          </a:ln>
          <a:effectLst/>
        </p:spPr>
        <p:txBody>
          <a:bodyPr lIns="38098" tIns="38098" rIns="38098" bIns="38098"/>
          <a:lstStyle/>
          <a:p>
            <a:pPr defTabSz="914145">
              <a:spcBef>
                <a:spcPts val="562"/>
              </a:spcBef>
              <a:buClr>
                <a:srgbClr val="000000"/>
              </a:buClr>
            </a:pPr>
            <a:r>
              <a:rPr lang="en-US" sz="1300" dirty="0">
                <a:solidFill>
                  <a:srgbClr val="515151"/>
                </a:solidFill>
                <a:latin typeface="Arial" pitchFamily="34" charset="0"/>
                <a:cs typeface="Arial" pitchFamily="34" charset="0"/>
                <a:sym typeface="Arial" pitchFamily="34" charset="0"/>
              </a:rPr>
              <a:t>0%</a:t>
            </a:r>
            <a:endParaRPr lang="en-US" dirty="0"/>
          </a:p>
        </p:txBody>
      </p:sp>
      <p:sp>
        <p:nvSpPr>
          <p:cNvPr id="10248" name="Rectangle 8"/>
          <p:cNvSpPr>
            <a:spLocks/>
          </p:cNvSpPr>
          <p:nvPr/>
        </p:nvSpPr>
        <p:spPr bwMode="auto">
          <a:xfrm>
            <a:off x="2463478" y="4550069"/>
            <a:ext cx="685354" cy="281285"/>
          </a:xfrm>
          <a:prstGeom prst="rect">
            <a:avLst/>
          </a:prstGeom>
          <a:noFill/>
          <a:ln w="12700" cap="flat" cmpd="sng">
            <a:noFill/>
            <a:prstDash val="solid"/>
            <a:miter lim="0"/>
            <a:headEnd/>
            <a:tailEnd/>
          </a:ln>
          <a:effectLst/>
        </p:spPr>
        <p:txBody>
          <a:bodyPr lIns="38098" tIns="38098" rIns="38098" bIns="38098"/>
          <a:lstStyle/>
          <a:p>
            <a:pPr defTabSz="914145">
              <a:spcBef>
                <a:spcPts val="562"/>
              </a:spcBef>
              <a:buClr>
                <a:srgbClr val="000000"/>
              </a:buClr>
            </a:pPr>
            <a:r>
              <a:rPr lang="en-US" sz="1300" dirty="0">
                <a:solidFill>
                  <a:srgbClr val="515151"/>
                </a:solidFill>
                <a:latin typeface="Arial" pitchFamily="34" charset="0"/>
                <a:cs typeface="Arial" pitchFamily="34" charset="0"/>
                <a:sym typeface="Arial" pitchFamily="34" charset="0"/>
              </a:rPr>
              <a:t>25%</a:t>
            </a:r>
            <a:endParaRPr lang="en-US" dirty="0"/>
          </a:p>
        </p:txBody>
      </p:sp>
      <p:sp>
        <p:nvSpPr>
          <p:cNvPr id="10249" name="Rectangle 9"/>
          <p:cNvSpPr>
            <a:spLocks/>
          </p:cNvSpPr>
          <p:nvPr/>
        </p:nvSpPr>
        <p:spPr bwMode="auto">
          <a:xfrm>
            <a:off x="4102076" y="4550069"/>
            <a:ext cx="685354" cy="281285"/>
          </a:xfrm>
          <a:prstGeom prst="rect">
            <a:avLst/>
          </a:prstGeom>
          <a:noFill/>
          <a:ln w="12700" cap="flat" cmpd="sng">
            <a:noFill/>
            <a:prstDash val="solid"/>
            <a:miter lim="0"/>
            <a:headEnd/>
            <a:tailEnd/>
          </a:ln>
          <a:effectLst/>
        </p:spPr>
        <p:txBody>
          <a:bodyPr lIns="38098" tIns="38098" rIns="38098" bIns="38098"/>
          <a:lstStyle/>
          <a:p>
            <a:pPr defTabSz="914145">
              <a:spcBef>
                <a:spcPts val="562"/>
              </a:spcBef>
              <a:buClr>
                <a:srgbClr val="000000"/>
              </a:buClr>
            </a:pPr>
            <a:r>
              <a:rPr lang="en-US" sz="1300" dirty="0">
                <a:solidFill>
                  <a:srgbClr val="515151"/>
                </a:solidFill>
                <a:latin typeface="Arial" pitchFamily="34" charset="0"/>
                <a:cs typeface="Arial" pitchFamily="34" charset="0"/>
                <a:sym typeface="Arial" pitchFamily="34" charset="0"/>
              </a:rPr>
              <a:t>50%</a:t>
            </a:r>
            <a:endParaRPr lang="en-US" dirty="0"/>
          </a:p>
        </p:txBody>
      </p:sp>
      <p:sp>
        <p:nvSpPr>
          <p:cNvPr id="10250" name="Rectangle 10"/>
          <p:cNvSpPr>
            <a:spLocks/>
          </p:cNvSpPr>
          <p:nvPr/>
        </p:nvSpPr>
        <p:spPr bwMode="auto">
          <a:xfrm>
            <a:off x="5701606" y="4550069"/>
            <a:ext cx="686470" cy="281285"/>
          </a:xfrm>
          <a:prstGeom prst="rect">
            <a:avLst/>
          </a:prstGeom>
          <a:noFill/>
          <a:ln w="12700" cap="flat" cmpd="sng">
            <a:noFill/>
            <a:prstDash val="solid"/>
            <a:miter lim="0"/>
            <a:headEnd/>
            <a:tailEnd/>
          </a:ln>
          <a:effectLst/>
        </p:spPr>
        <p:txBody>
          <a:bodyPr lIns="38098" tIns="38098" rIns="38098" bIns="38098"/>
          <a:lstStyle/>
          <a:p>
            <a:pPr defTabSz="914145">
              <a:spcBef>
                <a:spcPts val="562"/>
              </a:spcBef>
              <a:buClr>
                <a:srgbClr val="000000"/>
              </a:buClr>
            </a:pPr>
            <a:r>
              <a:rPr lang="en-US" sz="1300" dirty="0">
                <a:solidFill>
                  <a:srgbClr val="515151"/>
                </a:solidFill>
                <a:latin typeface="Arial" pitchFamily="34" charset="0"/>
                <a:cs typeface="Arial" pitchFamily="34" charset="0"/>
                <a:sym typeface="Arial" pitchFamily="34" charset="0"/>
              </a:rPr>
              <a:t>75%</a:t>
            </a:r>
            <a:endParaRPr lang="en-US" dirty="0"/>
          </a:p>
        </p:txBody>
      </p:sp>
      <p:sp>
        <p:nvSpPr>
          <p:cNvPr id="10251" name="Rectangle 11"/>
          <p:cNvSpPr>
            <a:spLocks/>
          </p:cNvSpPr>
          <p:nvPr/>
        </p:nvSpPr>
        <p:spPr bwMode="auto">
          <a:xfrm>
            <a:off x="7200677" y="4550069"/>
            <a:ext cx="685354" cy="281285"/>
          </a:xfrm>
          <a:prstGeom prst="rect">
            <a:avLst/>
          </a:prstGeom>
          <a:noFill/>
          <a:ln w="12700" cap="flat" cmpd="sng">
            <a:noFill/>
            <a:prstDash val="solid"/>
            <a:miter lim="0"/>
            <a:headEnd/>
            <a:tailEnd/>
          </a:ln>
          <a:effectLst/>
        </p:spPr>
        <p:txBody>
          <a:bodyPr lIns="38098" tIns="38098" rIns="38098" bIns="38098"/>
          <a:lstStyle/>
          <a:p>
            <a:pPr defTabSz="914145">
              <a:spcBef>
                <a:spcPts val="562"/>
              </a:spcBef>
              <a:buClr>
                <a:srgbClr val="000000"/>
              </a:buClr>
            </a:pPr>
            <a:r>
              <a:rPr lang="en-US" sz="1300" dirty="0">
                <a:solidFill>
                  <a:srgbClr val="515151"/>
                </a:solidFill>
                <a:latin typeface="Arial" pitchFamily="34" charset="0"/>
                <a:cs typeface="Arial" pitchFamily="34" charset="0"/>
                <a:sym typeface="Arial" pitchFamily="34" charset="0"/>
              </a:rPr>
              <a:t>100%</a:t>
            </a:r>
            <a:endParaRPr lang="en-US" dirty="0"/>
          </a:p>
        </p:txBody>
      </p:sp>
      <p:grpSp>
        <p:nvGrpSpPr>
          <p:cNvPr id="2" name="Group 12"/>
          <p:cNvGrpSpPr>
            <a:grpSpLocks/>
          </p:cNvGrpSpPr>
          <p:nvPr/>
        </p:nvGrpSpPr>
        <p:grpSpPr bwMode="auto">
          <a:xfrm>
            <a:off x="1625203" y="3316656"/>
            <a:ext cx="3415605" cy="978917"/>
            <a:chOff x="0" y="0"/>
            <a:chExt cx="383" cy="110"/>
          </a:xfrm>
        </p:grpSpPr>
        <p:grpSp>
          <p:nvGrpSpPr>
            <p:cNvPr id="3" name="Group 13"/>
            <p:cNvGrpSpPr>
              <a:grpSpLocks/>
            </p:cNvGrpSpPr>
            <p:nvPr/>
          </p:nvGrpSpPr>
          <p:grpSpPr bwMode="auto">
            <a:xfrm>
              <a:off x="0" y="0"/>
              <a:ext cx="383" cy="110"/>
              <a:chOff x="0" y="0"/>
              <a:chExt cx="383" cy="110"/>
            </a:xfrm>
          </p:grpSpPr>
          <p:sp>
            <p:nvSpPr>
              <p:cNvPr id="10254" name="AutoShape 14"/>
              <p:cNvSpPr>
                <a:spLocks/>
              </p:cNvSpPr>
              <p:nvPr/>
            </p:nvSpPr>
            <p:spPr bwMode="auto">
              <a:xfrm rot="18899998">
                <a:off x="41" y="5"/>
                <a:ext cx="29" cy="30"/>
              </a:xfrm>
              <a:prstGeom prst="roundRect">
                <a:avLst>
                  <a:gd name="adj" fmla="val 5681"/>
                </a:avLst>
              </a:prstGeom>
              <a:solidFill>
                <a:srgbClr val="161C1F"/>
              </a:solidFill>
              <a:ln w="12700" cap="flat" cmpd="sng">
                <a:noFill/>
                <a:prstDash val="solid"/>
                <a:miter lim="0"/>
                <a:headEnd/>
                <a:tailEnd/>
              </a:ln>
              <a:effectLst/>
            </p:spPr>
            <p:txBody>
              <a:bodyPr lIns="54186" tIns="54186" rIns="54186" bIns="54186"/>
              <a:lstStyle/>
              <a:p>
                <a:endParaRPr lang="en-US"/>
              </a:p>
            </p:txBody>
          </p:sp>
          <p:sp>
            <p:nvSpPr>
              <p:cNvPr id="10255" name="AutoShape 15"/>
              <p:cNvSpPr>
                <a:spLocks/>
              </p:cNvSpPr>
              <p:nvPr/>
            </p:nvSpPr>
            <p:spPr bwMode="auto">
              <a:xfrm>
                <a:off x="0" y="20"/>
                <a:ext cx="383" cy="90"/>
              </a:xfrm>
              <a:prstGeom prst="roundRect">
                <a:avLst>
                  <a:gd name="adj" fmla="val 8931"/>
                </a:avLst>
              </a:prstGeom>
              <a:solidFill>
                <a:srgbClr val="161C1F"/>
              </a:solidFill>
              <a:ln w="12700" cap="flat" cmpd="sng">
                <a:noFill/>
                <a:prstDash val="solid"/>
                <a:miter lim="0"/>
                <a:headEnd/>
                <a:tailEnd/>
              </a:ln>
              <a:effectLst/>
            </p:spPr>
            <p:txBody>
              <a:bodyPr lIns="54186" tIns="54186" rIns="54186" bIns="54186"/>
              <a:lstStyle/>
              <a:p>
                <a:endParaRPr lang="en-US"/>
              </a:p>
            </p:txBody>
          </p:sp>
        </p:grpSp>
        <p:sp>
          <p:nvSpPr>
            <p:cNvPr id="10256" name="Rectangle 16"/>
            <p:cNvSpPr>
              <a:spLocks/>
            </p:cNvSpPr>
            <p:nvPr/>
          </p:nvSpPr>
          <p:spPr bwMode="auto">
            <a:xfrm>
              <a:off x="0" y="27"/>
              <a:ext cx="362" cy="81"/>
            </a:xfrm>
            <a:prstGeom prst="rect">
              <a:avLst/>
            </a:prstGeom>
            <a:noFill/>
            <a:ln w="12700" cap="flat" cmpd="sng">
              <a:noFill/>
              <a:prstDash val="solid"/>
              <a:miter lim="0"/>
              <a:headEnd/>
              <a:tailEnd/>
            </a:ln>
            <a:effectLst/>
          </p:spPr>
          <p:txBody>
            <a:bodyPr lIns="180622" tIns="180622" rIns="180622" bIns="180622"/>
            <a:lstStyle/>
            <a:p>
              <a:pPr defTabSz="914145">
                <a:buClr>
                  <a:srgbClr val="FFFFFF"/>
                </a:buClr>
              </a:pPr>
              <a:r>
                <a:rPr lang="en-US" sz="1300" dirty="0">
                  <a:solidFill>
                    <a:srgbClr val="E3E3E3"/>
                  </a:solidFill>
                  <a:latin typeface="Arial" pitchFamily="34" charset="0"/>
                  <a:cs typeface="Arial" pitchFamily="34" charset="0"/>
                  <a:sym typeface="Arial" pitchFamily="34" charset="0"/>
                </a:rPr>
                <a:t>Most of these (73%) intend to create wills within the next five years.</a:t>
              </a:r>
              <a:endParaRPr lang="en-US" dirty="0"/>
            </a:p>
          </p:txBody>
        </p:sp>
      </p:grpSp>
      <p:sp>
        <p:nvSpPr>
          <p:cNvPr id="10257" name="Line 17"/>
          <p:cNvSpPr>
            <a:spLocks noChangeShapeType="1"/>
          </p:cNvSpPr>
          <p:nvPr/>
        </p:nvSpPr>
        <p:spPr bwMode="auto">
          <a:xfrm>
            <a:off x="983382" y="1933670"/>
            <a:ext cx="0" cy="2552775"/>
          </a:xfrm>
          <a:prstGeom prst="line">
            <a:avLst/>
          </a:prstGeom>
          <a:noFill/>
          <a:ln w="54186" cap="flat" cmpd="sng">
            <a:solidFill>
              <a:srgbClr val="14181A"/>
            </a:solidFill>
            <a:prstDash val="solid"/>
            <a:round/>
            <a:headEnd/>
            <a:tailEnd/>
          </a:ln>
          <a:effectLst/>
        </p:spPr>
        <p:txBody>
          <a:bodyPr lIns="64291" tIns="32146" rIns="64291" bIns="32146"/>
          <a:lstStyle/>
          <a:p>
            <a:endParaRPr lang="en-US"/>
          </a:p>
        </p:txBody>
      </p:sp>
      <p:sp>
        <p:nvSpPr>
          <p:cNvPr id="10258" name="Line 18"/>
          <p:cNvSpPr>
            <a:spLocks noChangeShapeType="1"/>
          </p:cNvSpPr>
          <p:nvPr/>
        </p:nvSpPr>
        <p:spPr bwMode="auto">
          <a:xfrm>
            <a:off x="977801" y="4512118"/>
            <a:ext cx="6920508"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grpSp>
        <p:nvGrpSpPr>
          <p:cNvPr id="4" name="Group 19"/>
          <p:cNvGrpSpPr>
            <a:grpSpLocks/>
          </p:cNvGrpSpPr>
          <p:nvPr/>
        </p:nvGrpSpPr>
        <p:grpSpPr bwMode="auto">
          <a:xfrm>
            <a:off x="1002357" y="1948225"/>
            <a:ext cx="7304113" cy="1204348"/>
            <a:chOff x="0" y="-5"/>
            <a:chExt cx="819" cy="135"/>
          </a:xfrm>
        </p:grpSpPr>
        <p:grpSp>
          <p:nvGrpSpPr>
            <p:cNvPr id="5" name="Group 20"/>
            <p:cNvGrpSpPr>
              <a:grpSpLocks/>
            </p:cNvGrpSpPr>
            <p:nvPr/>
          </p:nvGrpSpPr>
          <p:grpSpPr bwMode="auto">
            <a:xfrm>
              <a:off x="283" y="-5"/>
              <a:ext cx="536" cy="39"/>
              <a:chOff x="0" y="-5"/>
              <a:chExt cx="536" cy="39"/>
            </a:xfrm>
          </p:grpSpPr>
          <p:sp>
            <p:nvSpPr>
              <p:cNvPr id="10261" name="Rectangle 21"/>
              <p:cNvSpPr>
                <a:spLocks/>
              </p:cNvSpPr>
              <p:nvPr/>
            </p:nvSpPr>
            <p:spPr bwMode="auto">
              <a:xfrm>
                <a:off x="25" y="-5"/>
                <a:ext cx="511"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cs typeface="Arial" pitchFamily="34" charset="0"/>
                    <a:sym typeface="Arial" pitchFamily="34" charset="0"/>
                  </a:rPr>
                  <a:t>Currently include nonprofit in will</a:t>
                </a:r>
                <a:endParaRPr lang="en-US" dirty="0">
                  <a:solidFill>
                    <a:srgbClr val="656565"/>
                  </a:solidFill>
                </a:endParaRPr>
              </a:p>
            </p:txBody>
          </p:sp>
          <p:sp>
            <p:nvSpPr>
              <p:cNvPr id="10262" name="Rectangle 22"/>
              <p:cNvSpPr>
                <a:spLocks/>
              </p:cNvSpPr>
              <p:nvPr/>
            </p:nvSpPr>
            <p:spPr bwMode="auto">
              <a:xfrm>
                <a:off x="0" y="9"/>
                <a:ext cx="16" cy="16"/>
              </a:xfrm>
              <a:prstGeom prst="rect">
                <a:avLst/>
              </a:prstGeom>
              <a:solidFill>
                <a:srgbClr val="BA6510"/>
              </a:solidFill>
              <a:ln w="12700" cap="flat" cmpd="sng">
                <a:noFill/>
                <a:prstDash val="solid"/>
                <a:miter lim="0"/>
                <a:headEnd/>
                <a:tailEnd/>
              </a:ln>
              <a:effectLst/>
            </p:spPr>
            <p:txBody>
              <a:bodyPr lIns="54186" tIns="54186" rIns="54186" bIns="54186"/>
              <a:lstStyle/>
              <a:p>
                <a:endParaRPr lang="en-US"/>
              </a:p>
            </p:txBody>
          </p:sp>
        </p:grpSp>
        <p:grpSp>
          <p:nvGrpSpPr>
            <p:cNvPr id="6" name="Group 23"/>
            <p:cNvGrpSpPr>
              <a:grpSpLocks/>
            </p:cNvGrpSpPr>
            <p:nvPr/>
          </p:nvGrpSpPr>
          <p:grpSpPr bwMode="auto">
            <a:xfrm>
              <a:off x="0" y="90"/>
              <a:ext cx="60" cy="40"/>
              <a:chOff x="0" y="0"/>
              <a:chExt cx="60" cy="40"/>
            </a:xfrm>
          </p:grpSpPr>
          <p:sp>
            <p:nvSpPr>
              <p:cNvPr id="10264" name="Rectangle 24"/>
              <p:cNvSpPr>
                <a:spLocks/>
              </p:cNvSpPr>
              <p:nvPr/>
            </p:nvSpPr>
            <p:spPr bwMode="auto">
              <a:xfrm>
                <a:off x="0" y="0"/>
                <a:ext cx="60" cy="40"/>
              </a:xfrm>
              <a:prstGeom prst="rect">
                <a:avLst/>
              </a:prstGeom>
              <a:solidFill>
                <a:srgbClr val="BA6510"/>
              </a:solidFill>
              <a:ln w="12700" cap="flat" cmpd="sng">
                <a:noFill/>
                <a:prstDash val="solid"/>
                <a:miter lim="0"/>
                <a:headEnd/>
                <a:tailEnd/>
              </a:ln>
              <a:effectLst/>
            </p:spPr>
            <p:txBody>
              <a:bodyPr lIns="54186" tIns="54186" rIns="54186" bIns="54186"/>
              <a:lstStyle/>
              <a:p>
                <a:endParaRPr lang="en-US"/>
              </a:p>
            </p:txBody>
          </p:sp>
          <p:sp>
            <p:nvSpPr>
              <p:cNvPr id="10265" name="Rectangle 25"/>
              <p:cNvSpPr>
                <a:spLocks/>
              </p:cNvSpPr>
              <p:nvPr/>
            </p:nvSpPr>
            <p:spPr bwMode="auto">
              <a:xfrm>
                <a:off x="1" y="7"/>
                <a:ext cx="59" cy="30"/>
              </a:xfrm>
              <a:prstGeom prst="rect">
                <a:avLst/>
              </a:prstGeom>
              <a:noFill/>
              <a:ln w="12700" cap="flat" cmpd="sng">
                <a:noFill/>
                <a:prstDash val="solid"/>
                <a:miter lim="0"/>
                <a:headEnd/>
                <a:tailEnd/>
              </a:ln>
              <a:effectLst>
                <a:outerShdw algn="ctr" rotWithShape="0">
                  <a:srgbClr val="2B3439"/>
                </a:outerShdw>
              </a:effectLst>
            </p:spPr>
            <p:txBody>
              <a:bodyPr lIns="54186" tIns="54186" rIns="54186" bIns="54186"/>
              <a:lstStyle/>
              <a:p>
                <a:pPr defTabSz="914145">
                  <a:buClr>
                    <a:srgbClr val="000000"/>
                  </a:buClr>
                </a:pPr>
                <a:r>
                  <a:rPr lang="en-US" sz="1200" b="1" dirty="0">
                    <a:solidFill>
                      <a:srgbClr val="FFFFFF"/>
                    </a:solidFill>
                    <a:latin typeface="Arial" pitchFamily="34" charset="0"/>
                    <a:cs typeface="Arial" pitchFamily="34" charset="0"/>
                    <a:sym typeface="Arial" pitchFamily="34" charset="0"/>
                  </a:rPr>
                  <a:t>7%</a:t>
                </a:r>
                <a:endParaRPr lang="en-US" dirty="0"/>
              </a:p>
            </p:txBody>
          </p:sp>
        </p:grpSp>
      </p:grpSp>
      <p:grpSp>
        <p:nvGrpSpPr>
          <p:cNvPr id="7" name="Group 26"/>
          <p:cNvGrpSpPr>
            <a:grpSpLocks/>
          </p:cNvGrpSpPr>
          <p:nvPr/>
        </p:nvGrpSpPr>
        <p:grpSpPr bwMode="auto">
          <a:xfrm>
            <a:off x="1561580" y="2321253"/>
            <a:ext cx="7032855" cy="831320"/>
            <a:chOff x="0" y="-3"/>
            <a:chExt cx="788" cy="94"/>
          </a:xfrm>
        </p:grpSpPr>
        <p:grpSp>
          <p:nvGrpSpPr>
            <p:cNvPr id="8" name="Group 27"/>
            <p:cNvGrpSpPr>
              <a:grpSpLocks/>
            </p:cNvGrpSpPr>
            <p:nvPr/>
          </p:nvGrpSpPr>
          <p:grpSpPr bwMode="auto">
            <a:xfrm>
              <a:off x="220" y="-3"/>
              <a:ext cx="568" cy="39"/>
              <a:chOff x="0" y="-3"/>
              <a:chExt cx="568" cy="39"/>
            </a:xfrm>
          </p:grpSpPr>
          <p:sp>
            <p:nvSpPr>
              <p:cNvPr id="10268" name="Rectangle 28"/>
              <p:cNvSpPr>
                <a:spLocks/>
              </p:cNvSpPr>
              <p:nvPr/>
            </p:nvSpPr>
            <p:spPr bwMode="auto">
              <a:xfrm>
                <a:off x="25" y="-3"/>
                <a:ext cx="543"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cs typeface="Arial" pitchFamily="34" charset="0"/>
                    <a:sym typeface="Arial" pitchFamily="34" charset="0"/>
                  </a:rPr>
                  <a:t>Have will, plan to add nonprofit in future</a:t>
                </a:r>
                <a:endParaRPr lang="en-US" dirty="0">
                  <a:solidFill>
                    <a:srgbClr val="656565"/>
                  </a:solidFill>
                </a:endParaRPr>
              </a:p>
            </p:txBody>
          </p:sp>
          <p:sp>
            <p:nvSpPr>
              <p:cNvPr id="10269" name="Rectangle 29"/>
              <p:cNvSpPr>
                <a:spLocks/>
              </p:cNvSpPr>
              <p:nvPr/>
            </p:nvSpPr>
            <p:spPr bwMode="auto">
              <a:xfrm>
                <a:off x="0" y="10"/>
                <a:ext cx="16" cy="17"/>
              </a:xfrm>
              <a:prstGeom prst="rect">
                <a:avLst/>
              </a:prstGeom>
              <a:solidFill>
                <a:srgbClr val="852327"/>
              </a:solidFill>
              <a:ln w="12700" cap="flat" cmpd="sng">
                <a:noFill/>
                <a:prstDash val="solid"/>
                <a:miter lim="0"/>
                <a:headEnd/>
                <a:tailEnd/>
              </a:ln>
              <a:effectLst/>
            </p:spPr>
            <p:txBody>
              <a:bodyPr lIns="54186" tIns="54186" rIns="54186" bIns="54186"/>
              <a:lstStyle/>
              <a:p>
                <a:endParaRPr lang="en-US"/>
              </a:p>
            </p:txBody>
          </p:sp>
        </p:grpSp>
        <p:grpSp>
          <p:nvGrpSpPr>
            <p:cNvPr id="9" name="Group 30"/>
            <p:cNvGrpSpPr>
              <a:grpSpLocks/>
            </p:cNvGrpSpPr>
            <p:nvPr/>
          </p:nvGrpSpPr>
          <p:grpSpPr bwMode="auto">
            <a:xfrm>
              <a:off x="0" y="50"/>
              <a:ext cx="40" cy="41"/>
              <a:chOff x="0" y="0"/>
              <a:chExt cx="40" cy="40"/>
            </a:xfrm>
          </p:grpSpPr>
          <p:sp>
            <p:nvSpPr>
              <p:cNvPr id="10271" name="Rectangle 31"/>
              <p:cNvSpPr>
                <a:spLocks/>
              </p:cNvSpPr>
              <p:nvPr/>
            </p:nvSpPr>
            <p:spPr bwMode="auto">
              <a:xfrm>
                <a:off x="0" y="0"/>
                <a:ext cx="40" cy="40"/>
              </a:xfrm>
              <a:prstGeom prst="rect">
                <a:avLst/>
              </a:prstGeom>
              <a:solidFill>
                <a:srgbClr val="852327"/>
              </a:solidFill>
              <a:ln w="12700" cap="flat" cmpd="sng">
                <a:noFill/>
                <a:prstDash val="solid"/>
                <a:miter lim="0"/>
                <a:headEnd/>
                <a:tailEnd/>
              </a:ln>
              <a:effectLst/>
            </p:spPr>
            <p:txBody>
              <a:bodyPr lIns="54186" tIns="54186" rIns="54186" bIns="54186"/>
              <a:lstStyle/>
              <a:p>
                <a:endParaRPr lang="en-US"/>
              </a:p>
            </p:txBody>
          </p:sp>
          <p:sp>
            <p:nvSpPr>
              <p:cNvPr id="10272" name="Rectangle 32"/>
              <p:cNvSpPr>
                <a:spLocks/>
              </p:cNvSpPr>
              <p:nvPr/>
            </p:nvSpPr>
            <p:spPr bwMode="auto">
              <a:xfrm>
                <a:off x="1" y="7"/>
                <a:ext cx="38" cy="30"/>
              </a:xfrm>
              <a:prstGeom prst="rect">
                <a:avLst/>
              </a:prstGeom>
              <a:noFill/>
              <a:ln w="12700" cap="flat" cmpd="sng">
                <a:noFill/>
                <a:prstDash val="solid"/>
                <a:miter lim="0"/>
                <a:headEnd/>
                <a:tailEnd/>
              </a:ln>
              <a:effectLst>
                <a:outerShdw algn="ctr" rotWithShape="0">
                  <a:srgbClr val="2B3439"/>
                </a:outerShdw>
              </a:effectLst>
            </p:spPr>
            <p:txBody>
              <a:bodyPr lIns="54186" tIns="54186" rIns="54186" bIns="54186"/>
              <a:lstStyle/>
              <a:p>
                <a:pPr defTabSz="914145">
                  <a:buClr>
                    <a:srgbClr val="000000"/>
                  </a:buClr>
                </a:pPr>
                <a:r>
                  <a:rPr lang="en-US" sz="1200" b="1" dirty="0">
                    <a:solidFill>
                      <a:srgbClr val="FFFFFF"/>
                    </a:solidFill>
                    <a:latin typeface="Arial" pitchFamily="34" charset="0"/>
                    <a:cs typeface="Arial" pitchFamily="34" charset="0"/>
                    <a:sym typeface="Arial" pitchFamily="34" charset="0"/>
                  </a:rPr>
                  <a:t>5%</a:t>
                </a:r>
                <a:endParaRPr lang="en-US" dirty="0"/>
              </a:p>
            </p:txBody>
          </p:sp>
        </p:grpSp>
      </p:grpSp>
      <p:grpSp>
        <p:nvGrpSpPr>
          <p:cNvPr id="10" name="Group 33"/>
          <p:cNvGrpSpPr>
            <a:grpSpLocks/>
          </p:cNvGrpSpPr>
          <p:nvPr/>
        </p:nvGrpSpPr>
        <p:grpSpPr bwMode="auto">
          <a:xfrm>
            <a:off x="1943323" y="2677461"/>
            <a:ext cx="5500688" cy="475112"/>
            <a:chOff x="0" y="-3"/>
            <a:chExt cx="616" cy="54"/>
          </a:xfrm>
        </p:grpSpPr>
        <p:grpSp>
          <p:nvGrpSpPr>
            <p:cNvPr id="11" name="Group 34"/>
            <p:cNvGrpSpPr>
              <a:grpSpLocks/>
            </p:cNvGrpSpPr>
            <p:nvPr/>
          </p:nvGrpSpPr>
          <p:grpSpPr bwMode="auto">
            <a:xfrm>
              <a:off x="177" y="-3"/>
              <a:ext cx="439" cy="39"/>
              <a:chOff x="0" y="-3"/>
              <a:chExt cx="439" cy="39"/>
            </a:xfrm>
          </p:grpSpPr>
          <p:sp>
            <p:nvSpPr>
              <p:cNvPr id="10275" name="Rectangle 35"/>
              <p:cNvSpPr>
                <a:spLocks/>
              </p:cNvSpPr>
              <p:nvPr/>
            </p:nvSpPr>
            <p:spPr bwMode="auto">
              <a:xfrm>
                <a:off x="25" y="-3"/>
                <a:ext cx="414"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cs typeface="Arial" pitchFamily="34" charset="0"/>
                    <a:sym typeface="Arial" pitchFamily="34" charset="0"/>
                  </a:rPr>
                  <a:t>No will yet, plan to include nonprofit</a:t>
                </a:r>
                <a:endParaRPr lang="en-US" dirty="0">
                  <a:solidFill>
                    <a:srgbClr val="656565"/>
                  </a:solidFill>
                </a:endParaRPr>
              </a:p>
            </p:txBody>
          </p:sp>
          <p:sp>
            <p:nvSpPr>
              <p:cNvPr id="10276" name="Rectangle 36"/>
              <p:cNvSpPr>
                <a:spLocks/>
              </p:cNvSpPr>
              <p:nvPr/>
            </p:nvSpPr>
            <p:spPr bwMode="auto">
              <a:xfrm>
                <a:off x="0" y="11"/>
                <a:ext cx="16" cy="17"/>
              </a:xfrm>
              <a:prstGeom prst="rect">
                <a:avLst/>
              </a:prstGeom>
              <a:solidFill>
                <a:srgbClr val="F8BE56"/>
              </a:solidFill>
              <a:ln w="12700" cap="flat" cmpd="sng">
                <a:noFill/>
                <a:prstDash val="solid"/>
                <a:miter lim="0"/>
                <a:headEnd/>
                <a:tailEnd/>
              </a:ln>
              <a:effectLst/>
            </p:spPr>
            <p:txBody>
              <a:bodyPr lIns="54186" tIns="54186" rIns="54186" bIns="54186"/>
              <a:lstStyle/>
              <a:p>
                <a:endParaRPr lang="en-US"/>
              </a:p>
            </p:txBody>
          </p:sp>
        </p:grpSp>
        <p:grpSp>
          <p:nvGrpSpPr>
            <p:cNvPr id="12" name="Group 37"/>
            <p:cNvGrpSpPr>
              <a:grpSpLocks/>
            </p:cNvGrpSpPr>
            <p:nvPr/>
          </p:nvGrpSpPr>
          <p:grpSpPr bwMode="auto">
            <a:xfrm>
              <a:off x="0" y="10"/>
              <a:ext cx="41" cy="41"/>
              <a:chOff x="0" y="0"/>
              <a:chExt cx="41" cy="40"/>
            </a:xfrm>
          </p:grpSpPr>
          <p:sp>
            <p:nvSpPr>
              <p:cNvPr id="10278" name="Rectangle 38"/>
              <p:cNvSpPr>
                <a:spLocks/>
              </p:cNvSpPr>
              <p:nvPr/>
            </p:nvSpPr>
            <p:spPr bwMode="auto">
              <a:xfrm>
                <a:off x="0" y="0"/>
                <a:ext cx="40" cy="40"/>
              </a:xfrm>
              <a:prstGeom prst="rect">
                <a:avLst/>
              </a:prstGeom>
              <a:solidFill>
                <a:srgbClr val="F8BE56"/>
              </a:solidFill>
              <a:ln w="12700" cap="flat" cmpd="sng">
                <a:noFill/>
                <a:prstDash val="solid"/>
                <a:miter lim="0"/>
                <a:headEnd/>
                <a:tailEnd/>
              </a:ln>
              <a:effectLst/>
            </p:spPr>
            <p:txBody>
              <a:bodyPr lIns="54186" tIns="54186" rIns="54186" bIns="54186"/>
              <a:lstStyle/>
              <a:p>
                <a:endParaRPr lang="en-US"/>
              </a:p>
            </p:txBody>
          </p:sp>
          <p:sp>
            <p:nvSpPr>
              <p:cNvPr id="10279" name="Rectangle 39"/>
              <p:cNvSpPr>
                <a:spLocks/>
              </p:cNvSpPr>
              <p:nvPr/>
            </p:nvSpPr>
            <p:spPr bwMode="auto">
              <a:xfrm>
                <a:off x="0" y="7"/>
                <a:ext cx="41" cy="30"/>
              </a:xfrm>
              <a:prstGeom prst="rect">
                <a:avLst/>
              </a:prstGeom>
              <a:noFill/>
              <a:ln w="12700" cap="flat" cmpd="sng">
                <a:noFill/>
                <a:prstDash val="solid"/>
                <a:miter lim="0"/>
                <a:headEnd/>
                <a:tailEnd/>
              </a:ln>
              <a:effectLst>
                <a:outerShdw algn="ctr" rotWithShape="0">
                  <a:srgbClr val="2B3439"/>
                </a:outerShdw>
              </a:effectLst>
            </p:spPr>
            <p:txBody>
              <a:bodyPr lIns="54186" tIns="54186" rIns="54186" bIns="54186"/>
              <a:lstStyle/>
              <a:p>
                <a:pPr defTabSz="914145">
                  <a:buClr>
                    <a:srgbClr val="FFFFFF"/>
                  </a:buClr>
                </a:pPr>
                <a:r>
                  <a:rPr lang="en-US" sz="1200" b="1" dirty="0">
                    <a:solidFill>
                      <a:srgbClr val="FFFFFF"/>
                    </a:solidFill>
                    <a:latin typeface="Arial" pitchFamily="34" charset="0"/>
                    <a:cs typeface="Arial" pitchFamily="34" charset="0"/>
                    <a:sym typeface="Arial" pitchFamily="34" charset="0"/>
                  </a:rPr>
                  <a:t>5%</a:t>
                </a:r>
                <a:endParaRPr lang="en-US" dirty="0"/>
              </a:p>
            </p:txBody>
          </p:sp>
        </p:grpSp>
      </p:grpSp>
      <p:sp>
        <p:nvSpPr>
          <p:cNvPr id="36" name="TextBox 35"/>
          <p:cNvSpPr txBox="1"/>
          <p:nvPr/>
        </p:nvSpPr>
        <p:spPr>
          <a:xfrm>
            <a:off x="926592" y="4901184"/>
            <a:ext cx="3596640" cy="246221"/>
          </a:xfrm>
          <a:prstGeom prst="rect">
            <a:avLst/>
          </a:prstGeom>
          <a:noFill/>
        </p:spPr>
        <p:txBody>
          <a:bodyPr wrap="square" rtlCol="0">
            <a:spAutoFit/>
          </a:bodyPr>
          <a:lstStyle/>
          <a:p>
            <a:r>
              <a:rPr lang="en-US" sz="1000" dirty="0" smtClean="0"/>
              <a:t>Stelter 2008 Study</a:t>
            </a:r>
            <a:endParaRPr lang="en-US" sz="1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1451648" presetClass="entr" presetSubtype="10488324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01451648" presetClass="entr" presetSubtype="101634344"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01451648" presetClass="entr" presetSubtype="104883968"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1451648" presetClass="entr" presetSubtype="104883024"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p:cNvSpPr>
          <p:nvPr/>
        </p:nvSpPr>
        <p:spPr bwMode="auto">
          <a:xfrm>
            <a:off x="2357346" y="3023402"/>
            <a:ext cx="4858866" cy="493365"/>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2000" b="1" dirty="0">
                <a:solidFill>
                  <a:srgbClr val="C00000"/>
                </a:solidFill>
                <a:latin typeface="Arial" pitchFamily="34" charset="0"/>
                <a:cs typeface="Arial" pitchFamily="34" charset="0"/>
                <a:sym typeface="Arial" pitchFamily="34" charset="0"/>
              </a:rPr>
              <a:t>of planned gifts come in the form of</a:t>
            </a:r>
            <a:endParaRPr lang="en-US" dirty="0">
              <a:solidFill>
                <a:srgbClr val="C00000"/>
              </a:solidFill>
            </a:endParaRPr>
          </a:p>
        </p:txBody>
      </p:sp>
      <p:sp>
        <p:nvSpPr>
          <p:cNvPr id="18439" name="Rectangle 7"/>
          <p:cNvSpPr>
            <a:spLocks/>
          </p:cNvSpPr>
          <p:nvPr/>
        </p:nvSpPr>
        <p:spPr bwMode="auto">
          <a:xfrm>
            <a:off x="2297070" y="2154990"/>
            <a:ext cx="4978301" cy="881807"/>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4400" b="1" dirty="0">
                <a:solidFill>
                  <a:srgbClr val="C00000"/>
                </a:solidFill>
                <a:latin typeface="Arial" pitchFamily="34" charset="0"/>
                <a:cs typeface="Arial" pitchFamily="34" charset="0"/>
                <a:sym typeface="Arial" pitchFamily="34" charset="0"/>
              </a:rPr>
              <a:t>MORE THAN 80%</a:t>
            </a:r>
            <a:endParaRPr lang="en-US" dirty="0">
              <a:solidFill>
                <a:srgbClr val="C00000"/>
              </a:solidFill>
            </a:endParaRPr>
          </a:p>
        </p:txBody>
      </p:sp>
      <p:sp>
        <p:nvSpPr>
          <p:cNvPr id="18440" name="Line 8"/>
          <p:cNvSpPr>
            <a:spLocks noChangeShapeType="1"/>
          </p:cNvSpPr>
          <p:nvPr/>
        </p:nvSpPr>
        <p:spPr bwMode="auto">
          <a:xfrm>
            <a:off x="2372973" y="2954197"/>
            <a:ext cx="4818682"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8441" name="Line 9"/>
          <p:cNvSpPr>
            <a:spLocks noChangeShapeType="1"/>
          </p:cNvSpPr>
          <p:nvPr/>
        </p:nvSpPr>
        <p:spPr bwMode="auto">
          <a:xfrm>
            <a:off x="2372973" y="3475467"/>
            <a:ext cx="4818682"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8442" name="Rectangle 10"/>
          <p:cNvSpPr>
            <a:spLocks/>
          </p:cNvSpPr>
          <p:nvPr/>
        </p:nvSpPr>
        <p:spPr bwMode="auto">
          <a:xfrm>
            <a:off x="2272675" y="3513418"/>
            <a:ext cx="5613424" cy="994544"/>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6700" b="1" dirty="0">
                <a:solidFill>
                  <a:srgbClr val="F8BE56"/>
                </a:solidFill>
                <a:latin typeface="Arial" pitchFamily="34" charset="0"/>
                <a:cs typeface="Arial" pitchFamily="34" charset="0"/>
                <a:sym typeface="Arial" pitchFamily="34" charset="0"/>
              </a:rPr>
              <a:t>BEQUESTS</a:t>
            </a:r>
            <a:endParaRPr lang="en-US" dirty="0"/>
          </a:p>
        </p:txBody>
      </p:sp>
      <p:sp>
        <p:nvSpPr>
          <p:cNvPr id="18443" name="Line 11"/>
          <p:cNvSpPr>
            <a:spLocks noChangeShapeType="1"/>
          </p:cNvSpPr>
          <p:nvPr/>
        </p:nvSpPr>
        <p:spPr bwMode="auto">
          <a:xfrm>
            <a:off x="2372973" y="4579400"/>
            <a:ext cx="4818682"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3" name="Title 1"/>
          <p:cNvSpPr txBox="1">
            <a:spLocks/>
          </p:cNvSpPr>
          <p:nvPr/>
        </p:nvSpPr>
        <p:spPr>
          <a:xfrm>
            <a:off x="493776" y="725742"/>
            <a:ext cx="8229600" cy="834834"/>
          </a:xfrm>
          <a:prstGeom prst="rect">
            <a:avLst/>
          </a:prstGeom>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j-lt"/>
                <a:ea typeface="+mj-ea"/>
                <a:cs typeface="Century Gothic"/>
              </a:rPr>
              <a:t>Why Planned Giving?</a:t>
            </a:r>
            <a:endParaRPr kumimoji="0" lang="en-US" sz="40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mj-lt"/>
              <a:ea typeface="+mj-ea"/>
              <a:cs typeface="Century Gothic"/>
            </a:endParaRPr>
          </a:p>
        </p:txBody>
      </p:sp>
      <p:sp>
        <p:nvSpPr>
          <p:cNvPr id="9" name="TextBox 8"/>
          <p:cNvSpPr txBox="1"/>
          <p:nvPr/>
        </p:nvSpPr>
        <p:spPr>
          <a:xfrm>
            <a:off x="2292096" y="4693920"/>
            <a:ext cx="5376672" cy="246221"/>
          </a:xfrm>
          <a:prstGeom prst="rect">
            <a:avLst/>
          </a:prstGeom>
          <a:noFill/>
        </p:spPr>
        <p:txBody>
          <a:bodyPr wrap="square" rtlCol="0">
            <a:spAutoFit/>
          </a:bodyPr>
          <a:lstStyle/>
          <a:p>
            <a:r>
              <a:rPr lang="en-US" sz="1000" dirty="0" smtClean="0"/>
              <a:t>NCPG (2001) Planned Giving in the United States: A Survey of Donors</a:t>
            </a:r>
            <a:endParaRPr lang="en-US" sz="1000" dirty="0"/>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p:cNvSpPr>
          <p:nvPr/>
        </p:nvSpPr>
        <p:spPr bwMode="auto">
          <a:xfrm>
            <a:off x="298029" y="967613"/>
            <a:ext cx="8229823" cy="1270248"/>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3200" dirty="0">
                <a:solidFill>
                  <a:srgbClr val="C00000"/>
                </a:solidFill>
                <a:latin typeface="+mj-lt"/>
                <a:cs typeface="Arial" pitchFamily="34" charset="0"/>
                <a:sym typeface="Arial" pitchFamily="34" charset="0"/>
              </a:rPr>
              <a:t>U.S. residents are making wills </a:t>
            </a:r>
            <a:r>
              <a:rPr lang="en-US" sz="3200" dirty="0" smtClean="0">
                <a:solidFill>
                  <a:srgbClr val="C00000"/>
                </a:solidFill>
                <a:latin typeface="+mj-lt"/>
                <a:cs typeface="Arial" pitchFamily="34" charset="0"/>
                <a:sym typeface="Arial" pitchFamily="34" charset="0"/>
              </a:rPr>
              <a:t/>
            </a:r>
            <a:br>
              <a:rPr lang="en-US" sz="3200" dirty="0" smtClean="0">
                <a:solidFill>
                  <a:srgbClr val="C00000"/>
                </a:solidFill>
                <a:latin typeface="+mj-lt"/>
                <a:cs typeface="Arial" pitchFamily="34" charset="0"/>
                <a:sym typeface="Arial" pitchFamily="34" charset="0"/>
              </a:rPr>
            </a:br>
            <a:r>
              <a:rPr lang="en-US" sz="3200" dirty="0" smtClean="0">
                <a:solidFill>
                  <a:srgbClr val="C00000"/>
                </a:solidFill>
                <a:latin typeface="+mj-lt"/>
                <a:cs typeface="Arial" pitchFamily="34" charset="0"/>
                <a:sym typeface="Arial" pitchFamily="34" charset="0"/>
              </a:rPr>
              <a:t>at </a:t>
            </a:r>
            <a:r>
              <a:rPr lang="en-US" sz="3200" dirty="0">
                <a:solidFill>
                  <a:srgbClr val="C00000"/>
                </a:solidFill>
                <a:latin typeface="+mj-lt"/>
                <a:cs typeface="Arial" pitchFamily="34" charset="0"/>
                <a:sym typeface="Arial" pitchFamily="34" charset="0"/>
              </a:rPr>
              <a:t>an increasingly younger age</a:t>
            </a:r>
          </a:p>
          <a:p>
            <a:pPr defTabSz="914145">
              <a:buClr>
                <a:srgbClr val="BA5205"/>
              </a:buClr>
            </a:pPr>
            <a:r>
              <a:rPr lang="en-US" i="1" dirty="0">
                <a:solidFill>
                  <a:srgbClr val="656565"/>
                </a:solidFill>
                <a:latin typeface="+mj-lt"/>
                <a:cs typeface="Arial" pitchFamily="34" charset="0"/>
                <a:sym typeface="Arial" pitchFamily="34" charset="0"/>
              </a:rPr>
              <a:t>Age when created first will {Among those who currently have a will; n=594}</a:t>
            </a:r>
            <a:endParaRPr lang="en-US" dirty="0">
              <a:solidFill>
                <a:srgbClr val="656565"/>
              </a:solidFill>
              <a:latin typeface="+mj-lt"/>
            </a:endParaRPr>
          </a:p>
        </p:txBody>
      </p:sp>
      <p:graphicFrame>
        <p:nvGraphicFramePr>
          <p:cNvPr id="11271" name="Object 7"/>
          <p:cNvGraphicFramePr>
            <a:graphicFrameLocks noChangeAspect="1"/>
          </p:cNvGraphicFramePr>
          <p:nvPr/>
        </p:nvGraphicFramePr>
        <p:xfrm>
          <a:off x="1251273" y="2744620"/>
          <a:ext cx="2603004" cy="2603004"/>
        </p:xfrm>
        <a:graphic>
          <a:graphicData uri="http://schemas.openxmlformats.org/presentationml/2006/ole">
            <mc:AlternateContent xmlns:mc="http://schemas.openxmlformats.org/markup-compatibility/2006">
              <mc:Choice xmlns:v="urn:schemas-microsoft-com:vml" Requires="v">
                <p:oleObj spid="_x0000_s1030" name="Chart" r:id="rId4" imgW="0" imgH="0" progId="MSGraph.Chart.8">
                  <p:embed/>
                </p:oleObj>
              </mc:Choice>
              <mc:Fallback>
                <p:oleObj name="Chart" r:id="rId4" imgW="0" imgH="0" progId="MSGraph.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273" y="2744620"/>
                        <a:ext cx="2603004" cy="260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oleObj>
              </mc:Fallback>
            </mc:AlternateContent>
          </a:graphicData>
        </a:graphic>
      </p:graphicFrame>
      <p:grpSp>
        <p:nvGrpSpPr>
          <p:cNvPr id="2" name="Group 8"/>
          <p:cNvGrpSpPr>
            <a:grpSpLocks/>
          </p:cNvGrpSpPr>
          <p:nvPr/>
        </p:nvGrpSpPr>
        <p:grpSpPr bwMode="auto">
          <a:xfrm>
            <a:off x="4851053" y="2871868"/>
            <a:ext cx="2732371" cy="342676"/>
            <a:chOff x="0" y="0"/>
            <a:chExt cx="267" cy="39"/>
          </a:xfrm>
        </p:grpSpPr>
        <p:sp>
          <p:nvSpPr>
            <p:cNvPr id="11273" name="Rectangle 9"/>
            <p:cNvSpPr>
              <a:spLocks/>
            </p:cNvSpPr>
            <p:nvPr/>
          </p:nvSpPr>
          <p:spPr bwMode="auto">
            <a:xfrm>
              <a:off x="25" y="0"/>
              <a:ext cx="242"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latin typeface="Arial" pitchFamily="34" charset="0"/>
                  <a:cs typeface="Arial" pitchFamily="34" charset="0"/>
                  <a:sym typeface="Arial" pitchFamily="34" charset="0"/>
                </a:rPr>
                <a:t>Under age 40 {41%}</a:t>
              </a:r>
              <a:endParaRPr lang="en-US" dirty="0">
                <a:solidFill>
                  <a:srgbClr val="656565"/>
                </a:solidFill>
              </a:endParaRPr>
            </a:p>
          </p:txBody>
        </p:sp>
        <p:sp>
          <p:nvSpPr>
            <p:cNvPr id="11274" name="Rectangle 10"/>
            <p:cNvSpPr>
              <a:spLocks/>
            </p:cNvSpPr>
            <p:nvPr/>
          </p:nvSpPr>
          <p:spPr bwMode="auto">
            <a:xfrm>
              <a:off x="0" y="9"/>
              <a:ext cx="16" cy="16"/>
            </a:xfrm>
            <a:prstGeom prst="rect">
              <a:avLst/>
            </a:prstGeom>
            <a:solidFill>
              <a:srgbClr val="858685"/>
            </a:solidFill>
            <a:ln w="12700" cap="flat" cmpd="sng">
              <a:noFill/>
              <a:prstDash val="solid"/>
              <a:miter lim="0"/>
              <a:headEnd/>
              <a:tailEnd/>
            </a:ln>
            <a:effectLst>
              <a:outerShdw algn="ctr" rotWithShape="0">
                <a:srgbClr val="2B3439"/>
              </a:outerShdw>
            </a:effectLst>
          </p:spPr>
          <p:txBody>
            <a:bodyPr lIns="54186" tIns="54186" rIns="54186" bIns="54186"/>
            <a:lstStyle/>
            <a:p>
              <a:endParaRPr lang="en-US">
                <a:solidFill>
                  <a:srgbClr val="656565"/>
                </a:solidFill>
              </a:endParaRPr>
            </a:p>
          </p:txBody>
        </p:sp>
      </p:grpSp>
      <p:grpSp>
        <p:nvGrpSpPr>
          <p:cNvPr id="3" name="Group 11"/>
          <p:cNvGrpSpPr>
            <a:grpSpLocks/>
          </p:cNvGrpSpPr>
          <p:nvPr/>
        </p:nvGrpSpPr>
        <p:grpSpPr bwMode="auto">
          <a:xfrm>
            <a:off x="4851053" y="3264774"/>
            <a:ext cx="2659820" cy="343793"/>
            <a:chOff x="0" y="0"/>
            <a:chExt cx="299" cy="39"/>
          </a:xfrm>
        </p:grpSpPr>
        <p:sp>
          <p:nvSpPr>
            <p:cNvPr id="11276" name="Rectangle 12"/>
            <p:cNvSpPr>
              <a:spLocks/>
            </p:cNvSpPr>
            <p:nvPr/>
          </p:nvSpPr>
          <p:spPr bwMode="auto">
            <a:xfrm>
              <a:off x="25" y="0"/>
              <a:ext cx="274"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latin typeface="Arial" pitchFamily="34" charset="0"/>
                  <a:cs typeface="Arial" pitchFamily="34" charset="0"/>
                  <a:sym typeface="Arial" pitchFamily="34" charset="0"/>
                </a:rPr>
                <a:t>Age 40-49 {25%}</a:t>
              </a:r>
              <a:endParaRPr lang="en-US" dirty="0">
                <a:solidFill>
                  <a:srgbClr val="656565"/>
                </a:solidFill>
              </a:endParaRPr>
            </a:p>
          </p:txBody>
        </p:sp>
        <p:sp>
          <p:nvSpPr>
            <p:cNvPr id="11277" name="Rectangle 13"/>
            <p:cNvSpPr>
              <a:spLocks/>
            </p:cNvSpPr>
            <p:nvPr/>
          </p:nvSpPr>
          <p:spPr bwMode="auto">
            <a:xfrm>
              <a:off x="0" y="9"/>
              <a:ext cx="16" cy="16"/>
            </a:xfrm>
            <a:prstGeom prst="rect">
              <a:avLst/>
            </a:prstGeom>
            <a:solidFill>
              <a:srgbClr val="CCCDCB"/>
            </a:solidFill>
            <a:ln w="12700" cap="flat" cmpd="sng">
              <a:noFill/>
              <a:prstDash val="solid"/>
              <a:miter lim="0"/>
              <a:headEnd/>
              <a:tailEnd/>
            </a:ln>
            <a:effectLst>
              <a:outerShdw algn="ctr" rotWithShape="0">
                <a:srgbClr val="2B3439"/>
              </a:outerShdw>
            </a:effectLst>
          </p:spPr>
          <p:txBody>
            <a:bodyPr lIns="54186" tIns="54186" rIns="54186" bIns="54186"/>
            <a:lstStyle/>
            <a:p>
              <a:endParaRPr lang="en-US">
                <a:solidFill>
                  <a:srgbClr val="656565"/>
                </a:solidFill>
              </a:endParaRPr>
            </a:p>
          </p:txBody>
        </p:sp>
      </p:grpSp>
      <p:grpSp>
        <p:nvGrpSpPr>
          <p:cNvPr id="4" name="Group 14"/>
          <p:cNvGrpSpPr>
            <a:grpSpLocks/>
          </p:cNvGrpSpPr>
          <p:nvPr/>
        </p:nvGrpSpPr>
        <p:grpSpPr bwMode="auto">
          <a:xfrm>
            <a:off x="4851053" y="3658797"/>
            <a:ext cx="2730985" cy="342677"/>
            <a:chOff x="0" y="0"/>
            <a:chExt cx="307" cy="39"/>
          </a:xfrm>
        </p:grpSpPr>
        <p:sp>
          <p:nvSpPr>
            <p:cNvPr id="11279" name="Rectangle 15"/>
            <p:cNvSpPr>
              <a:spLocks/>
            </p:cNvSpPr>
            <p:nvPr/>
          </p:nvSpPr>
          <p:spPr bwMode="auto">
            <a:xfrm>
              <a:off x="25" y="0"/>
              <a:ext cx="282"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latin typeface="Arial" pitchFamily="34" charset="0"/>
                  <a:cs typeface="Arial" pitchFamily="34" charset="0"/>
                  <a:sym typeface="Arial" pitchFamily="34" charset="0"/>
                </a:rPr>
                <a:t>Age 50-59 {19%}</a:t>
              </a:r>
              <a:endParaRPr lang="en-US" dirty="0">
                <a:solidFill>
                  <a:srgbClr val="656565"/>
                </a:solidFill>
              </a:endParaRPr>
            </a:p>
          </p:txBody>
        </p:sp>
        <p:sp>
          <p:nvSpPr>
            <p:cNvPr id="11280" name="Rectangle 16"/>
            <p:cNvSpPr>
              <a:spLocks/>
            </p:cNvSpPr>
            <p:nvPr/>
          </p:nvSpPr>
          <p:spPr bwMode="auto">
            <a:xfrm>
              <a:off x="0" y="9"/>
              <a:ext cx="16" cy="16"/>
            </a:xfrm>
            <a:prstGeom prst="rect">
              <a:avLst/>
            </a:prstGeom>
            <a:solidFill>
              <a:srgbClr val="3C3D3C"/>
            </a:solidFill>
            <a:ln w="12700" cap="flat" cmpd="sng">
              <a:noFill/>
              <a:prstDash val="solid"/>
              <a:miter lim="0"/>
              <a:headEnd/>
              <a:tailEnd/>
            </a:ln>
            <a:effectLst>
              <a:outerShdw algn="ctr" rotWithShape="0">
                <a:srgbClr val="2B3439"/>
              </a:outerShdw>
            </a:effectLst>
          </p:spPr>
          <p:txBody>
            <a:bodyPr lIns="54186" tIns="54186" rIns="54186" bIns="54186"/>
            <a:lstStyle/>
            <a:p>
              <a:endParaRPr lang="en-US">
                <a:solidFill>
                  <a:srgbClr val="656565"/>
                </a:solidFill>
              </a:endParaRPr>
            </a:p>
          </p:txBody>
        </p:sp>
      </p:grpSp>
      <p:grpSp>
        <p:nvGrpSpPr>
          <p:cNvPr id="5" name="Group 17"/>
          <p:cNvGrpSpPr>
            <a:grpSpLocks/>
          </p:cNvGrpSpPr>
          <p:nvPr/>
        </p:nvGrpSpPr>
        <p:grpSpPr bwMode="auto">
          <a:xfrm>
            <a:off x="4851053" y="4052820"/>
            <a:ext cx="2748745" cy="342676"/>
            <a:chOff x="0" y="0"/>
            <a:chExt cx="308" cy="39"/>
          </a:xfrm>
        </p:grpSpPr>
        <p:sp>
          <p:nvSpPr>
            <p:cNvPr id="11282" name="Rectangle 18"/>
            <p:cNvSpPr>
              <a:spLocks/>
            </p:cNvSpPr>
            <p:nvPr/>
          </p:nvSpPr>
          <p:spPr bwMode="auto">
            <a:xfrm>
              <a:off x="25" y="0"/>
              <a:ext cx="283"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latin typeface="Arial" pitchFamily="34" charset="0"/>
                  <a:cs typeface="Arial" pitchFamily="34" charset="0"/>
                  <a:sym typeface="Arial" pitchFamily="34" charset="0"/>
                </a:rPr>
                <a:t>Age 60-69 {9%}</a:t>
              </a:r>
              <a:endParaRPr lang="en-US" dirty="0">
                <a:solidFill>
                  <a:srgbClr val="656565"/>
                </a:solidFill>
              </a:endParaRPr>
            </a:p>
          </p:txBody>
        </p:sp>
        <p:sp>
          <p:nvSpPr>
            <p:cNvPr id="11283" name="Rectangle 19"/>
            <p:cNvSpPr>
              <a:spLocks/>
            </p:cNvSpPr>
            <p:nvPr/>
          </p:nvSpPr>
          <p:spPr bwMode="auto">
            <a:xfrm>
              <a:off x="0" y="9"/>
              <a:ext cx="16" cy="16"/>
            </a:xfrm>
            <a:prstGeom prst="rect">
              <a:avLst/>
            </a:prstGeom>
            <a:solidFill>
              <a:srgbClr val="9E9F9E"/>
            </a:solidFill>
            <a:ln w="12700" cap="flat" cmpd="sng">
              <a:noFill/>
              <a:prstDash val="solid"/>
              <a:miter lim="0"/>
              <a:headEnd/>
              <a:tailEnd/>
            </a:ln>
            <a:effectLst>
              <a:outerShdw algn="ctr" rotWithShape="0">
                <a:srgbClr val="2B3439"/>
              </a:outerShdw>
            </a:effectLst>
          </p:spPr>
          <p:txBody>
            <a:bodyPr lIns="54186" tIns="54186" rIns="54186" bIns="54186"/>
            <a:lstStyle/>
            <a:p>
              <a:endParaRPr lang="en-US">
                <a:solidFill>
                  <a:srgbClr val="656565"/>
                </a:solidFill>
              </a:endParaRPr>
            </a:p>
          </p:txBody>
        </p:sp>
      </p:grpSp>
      <p:grpSp>
        <p:nvGrpSpPr>
          <p:cNvPr id="6" name="Group 20"/>
          <p:cNvGrpSpPr>
            <a:grpSpLocks/>
          </p:cNvGrpSpPr>
          <p:nvPr/>
        </p:nvGrpSpPr>
        <p:grpSpPr bwMode="auto">
          <a:xfrm>
            <a:off x="4851053" y="4446842"/>
            <a:ext cx="3228294" cy="342677"/>
            <a:chOff x="0" y="0"/>
            <a:chExt cx="362" cy="39"/>
          </a:xfrm>
        </p:grpSpPr>
        <p:sp>
          <p:nvSpPr>
            <p:cNvPr id="11285" name="Rectangle 21"/>
            <p:cNvSpPr>
              <a:spLocks/>
            </p:cNvSpPr>
            <p:nvPr/>
          </p:nvSpPr>
          <p:spPr bwMode="auto">
            <a:xfrm>
              <a:off x="25" y="0"/>
              <a:ext cx="337"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latin typeface="Arial" pitchFamily="34" charset="0"/>
                  <a:cs typeface="Arial" pitchFamily="34" charset="0"/>
                  <a:sym typeface="Arial" pitchFamily="34" charset="0"/>
                </a:rPr>
                <a:t>Age 70 and over {4%}</a:t>
              </a:r>
              <a:endParaRPr lang="en-US" dirty="0">
                <a:solidFill>
                  <a:srgbClr val="656565"/>
                </a:solidFill>
              </a:endParaRPr>
            </a:p>
          </p:txBody>
        </p:sp>
        <p:sp>
          <p:nvSpPr>
            <p:cNvPr id="11286" name="Rectangle 22"/>
            <p:cNvSpPr>
              <a:spLocks/>
            </p:cNvSpPr>
            <p:nvPr/>
          </p:nvSpPr>
          <p:spPr bwMode="auto">
            <a:xfrm>
              <a:off x="0" y="9"/>
              <a:ext cx="16" cy="16"/>
            </a:xfrm>
            <a:prstGeom prst="rect">
              <a:avLst/>
            </a:prstGeom>
            <a:solidFill>
              <a:srgbClr val="000000"/>
            </a:solidFill>
            <a:ln w="12700" cap="flat" cmpd="sng">
              <a:noFill/>
              <a:prstDash val="solid"/>
              <a:miter lim="0"/>
              <a:headEnd/>
              <a:tailEnd/>
            </a:ln>
            <a:effectLst>
              <a:outerShdw algn="ctr" rotWithShape="0">
                <a:srgbClr val="2B3439"/>
              </a:outerShdw>
            </a:effectLst>
          </p:spPr>
          <p:txBody>
            <a:bodyPr lIns="54186" tIns="54186" rIns="54186" bIns="54186"/>
            <a:lstStyle/>
            <a:p>
              <a:endParaRPr lang="en-US">
                <a:solidFill>
                  <a:srgbClr val="656565"/>
                </a:solidFill>
              </a:endParaRPr>
            </a:p>
          </p:txBody>
        </p:sp>
      </p:grpSp>
      <p:grpSp>
        <p:nvGrpSpPr>
          <p:cNvPr id="7" name="Group 23"/>
          <p:cNvGrpSpPr>
            <a:grpSpLocks/>
          </p:cNvGrpSpPr>
          <p:nvPr/>
        </p:nvGrpSpPr>
        <p:grpSpPr bwMode="auto">
          <a:xfrm>
            <a:off x="4851053" y="4839748"/>
            <a:ext cx="2805603" cy="342677"/>
            <a:chOff x="0" y="0"/>
            <a:chExt cx="315" cy="39"/>
          </a:xfrm>
        </p:grpSpPr>
        <p:sp>
          <p:nvSpPr>
            <p:cNvPr id="11288" name="Rectangle 24"/>
            <p:cNvSpPr>
              <a:spLocks/>
            </p:cNvSpPr>
            <p:nvPr/>
          </p:nvSpPr>
          <p:spPr bwMode="auto">
            <a:xfrm>
              <a:off x="25" y="0"/>
              <a:ext cx="290" cy="39"/>
            </a:xfrm>
            <a:prstGeom prst="rect">
              <a:avLst/>
            </a:prstGeom>
            <a:noFill/>
            <a:ln w="12700" cap="flat" cmpd="sng">
              <a:noFill/>
              <a:prstDash val="solid"/>
              <a:miter lim="0"/>
              <a:headEnd/>
              <a:tailEnd/>
            </a:ln>
            <a:effectLst/>
          </p:spPr>
          <p:txBody>
            <a:bodyPr lIns="54186" tIns="54186" rIns="54186" bIns="54186"/>
            <a:lstStyle/>
            <a:p>
              <a:pPr defTabSz="914145">
                <a:buClr>
                  <a:srgbClr val="323232"/>
                </a:buClr>
              </a:pPr>
              <a:r>
                <a:rPr lang="en-US" dirty="0">
                  <a:solidFill>
                    <a:srgbClr val="656565"/>
                  </a:solidFill>
                  <a:latin typeface="Arial" pitchFamily="34" charset="0"/>
                  <a:cs typeface="Arial" pitchFamily="34" charset="0"/>
                  <a:sym typeface="Arial" pitchFamily="34" charset="0"/>
                </a:rPr>
                <a:t>Not sure {2%}</a:t>
              </a:r>
              <a:endParaRPr lang="en-US" dirty="0">
                <a:solidFill>
                  <a:srgbClr val="656565"/>
                </a:solidFill>
              </a:endParaRPr>
            </a:p>
          </p:txBody>
        </p:sp>
        <p:sp>
          <p:nvSpPr>
            <p:cNvPr id="11289" name="Rectangle 25"/>
            <p:cNvSpPr>
              <a:spLocks/>
            </p:cNvSpPr>
            <p:nvPr/>
          </p:nvSpPr>
          <p:spPr bwMode="auto">
            <a:xfrm>
              <a:off x="0" y="9"/>
              <a:ext cx="16" cy="16"/>
            </a:xfrm>
            <a:prstGeom prst="rect">
              <a:avLst/>
            </a:prstGeom>
            <a:solidFill>
              <a:srgbClr val="5B5C5B"/>
            </a:solidFill>
            <a:ln w="12700" cap="flat" cmpd="sng">
              <a:noFill/>
              <a:prstDash val="solid"/>
              <a:miter lim="0"/>
              <a:headEnd/>
              <a:tailEnd/>
            </a:ln>
            <a:effectLst>
              <a:outerShdw algn="ctr" rotWithShape="0">
                <a:srgbClr val="2B3439"/>
              </a:outerShdw>
            </a:effectLst>
          </p:spPr>
          <p:txBody>
            <a:bodyPr lIns="54186" tIns="54186" rIns="54186" bIns="54186"/>
            <a:lstStyle/>
            <a:p>
              <a:endParaRPr lang="en-US">
                <a:solidFill>
                  <a:srgbClr val="656565"/>
                </a:solidFill>
              </a:endParaRPr>
            </a:p>
          </p:txBody>
        </p:sp>
      </p:grpSp>
      <p:sp>
        <p:nvSpPr>
          <p:cNvPr id="22" name="TextBox 21"/>
          <p:cNvSpPr txBox="1"/>
          <p:nvPr/>
        </p:nvSpPr>
        <p:spPr>
          <a:xfrm>
            <a:off x="4864608" y="5230368"/>
            <a:ext cx="3596640" cy="246221"/>
          </a:xfrm>
          <a:prstGeom prst="rect">
            <a:avLst/>
          </a:prstGeom>
          <a:noFill/>
        </p:spPr>
        <p:txBody>
          <a:bodyPr wrap="square" rtlCol="0">
            <a:spAutoFit/>
          </a:bodyPr>
          <a:lstStyle/>
          <a:p>
            <a:r>
              <a:rPr lang="en-US" sz="1000" dirty="0" smtClean="0"/>
              <a:t>Stelter 2008 Study</a:t>
            </a:r>
            <a:endParaRPr lang="en-US" sz="1000" dirty="0"/>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p:cNvSpPr>
          <p:nvPr/>
        </p:nvSpPr>
        <p:spPr bwMode="auto">
          <a:xfrm>
            <a:off x="2145358" y="1700100"/>
            <a:ext cx="4852169" cy="2222376"/>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3200" b="1" dirty="0">
                <a:solidFill>
                  <a:srgbClr val="D7852A"/>
                </a:solidFill>
                <a:latin typeface="+mj-lt"/>
                <a:cs typeface="Arial" pitchFamily="34" charset="0"/>
                <a:sym typeface="Arial" pitchFamily="34" charset="0"/>
              </a:rPr>
              <a:t>              </a:t>
            </a:r>
            <a:r>
              <a:rPr lang="en-US" sz="3200" b="1" dirty="0">
                <a:solidFill>
                  <a:srgbClr val="C00000"/>
                </a:solidFill>
                <a:latin typeface="+mj-lt"/>
                <a:cs typeface="Arial" pitchFamily="34" charset="0"/>
                <a:sym typeface="Arial" pitchFamily="34" charset="0"/>
              </a:rPr>
              <a:t>of those surveyed said they included charities in their wills because of their loyalty to the missions of those organizations.</a:t>
            </a:r>
            <a:endParaRPr lang="en-US" sz="3200" dirty="0">
              <a:solidFill>
                <a:srgbClr val="C00000"/>
              </a:solidFill>
              <a:latin typeface="+mj-lt"/>
            </a:endParaRPr>
          </a:p>
        </p:txBody>
      </p:sp>
      <p:sp>
        <p:nvSpPr>
          <p:cNvPr id="12295" name="Rectangle 7"/>
          <p:cNvSpPr>
            <a:spLocks/>
          </p:cNvSpPr>
          <p:nvPr/>
        </p:nvSpPr>
        <p:spPr bwMode="auto">
          <a:xfrm>
            <a:off x="2091009" y="1440621"/>
            <a:ext cx="1523628" cy="876226"/>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5500" b="1" dirty="0">
                <a:solidFill>
                  <a:srgbClr val="F8BE56"/>
                </a:solidFill>
                <a:latin typeface="+mj-lt"/>
                <a:cs typeface="Arial" pitchFamily="34" charset="0"/>
                <a:sym typeface="Arial" pitchFamily="34" charset="0"/>
              </a:rPr>
              <a:t>97%</a:t>
            </a:r>
            <a:endParaRPr lang="en-US" sz="5500" dirty="0">
              <a:latin typeface="+mj-lt"/>
            </a:endParaRPr>
          </a:p>
        </p:txBody>
      </p:sp>
      <p:sp>
        <p:nvSpPr>
          <p:cNvPr id="12296" name="Line 8"/>
          <p:cNvSpPr>
            <a:spLocks noChangeShapeType="1"/>
          </p:cNvSpPr>
          <p:nvPr/>
        </p:nvSpPr>
        <p:spPr bwMode="auto">
          <a:xfrm flipV="1">
            <a:off x="3486912" y="1675195"/>
            <a:ext cx="3498423" cy="19492"/>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2297" name="Line 9"/>
          <p:cNvSpPr>
            <a:spLocks noChangeShapeType="1"/>
          </p:cNvSpPr>
          <p:nvPr/>
        </p:nvSpPr>
        <p:spPr bwMode="auto">
          <a:xfrm>
            <a:off x="2127498" y="4308925"/>
            <a:ext cx="4870029"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sp>
        <p:nvSpPr>
          <p:cNvPr id="12298" name="Line 10"/>
          <p:cNvSpPr>
            <a:spLocks noChangeShapeType="1"/>
          </p:cNvSpPr>
          <p:nvPr/>
        </p:nvSpPr>
        <p:spPr bwMode="auto">
          <a:xfrm>
            <a:off x="2127498" y="5121527"/>
            <a:ext cx="4870029" cy="0"/>
          </a:xfrm>
          <a:prstGeom prst="line">
            <a:avLst/>
          </a:prstGeom>
          <a:noFill/>
          <a:ln w="22577" cap="rnd" cmpd="sng">
            <a:solidFill>
              <a:srgbClr val="848484"/>
            </a:solidFill>
            <a:prstDash val="sysDot"/>
            <a:round/>
            <a:headEnd/>
            <a:tailEnd/>
          </a:ln>
          <a:effectLst/>
        </p:spPr>
        <p:txBody>
          <a:bodyPr lIns="64291" tIns="32146" rIns="64291" bIns="32146"/>
          <a:lstStyle/>
          <a:p>
            <a:endParaRPr lang="en-US"/>
          </a:p>
        </p:txBody>
      </p:sp>
      <p:pic>
        <p:nvPicPr>
          <p:cNvPr id="12299" name="Picture 11" descr="droppedImage.pdf"/>
          <p:cNvPicPr>
            <a:picLocks noChangeAspect="1"/>
          </p:cNvPicPr>
          <p:nvPr/>
        </p:nvPicPr>
        <p:blipFill>
          <a:blip r:embed="rId3" cstate="print"/>
          <a:srcRect/>
          <a:stretch>
            <a:fillRect/>
          </a:stretch>
        </p:blipFill>
        <p:spPr bwMode="auto">
          <a:xfrm>
            <a:off x="2145358" y="4528820"/>
            <a:ext cx="4865564" cy="394022"/>
          </a:xfrm>
          <a:prstGeom prst="rect">
            <a:avLst/>
          </a:prstGeom>
          <a:noFill/>
          <a:ln w="12700" cap="flat" cmpd="sng">
            <a:noFill/>
            <a:prstDash val="solid"/>
            <a:miter lim="0"/>
            <a:headEnd type="none" w="med" len="med"/>
            <a:tailEnd type="none" w="med" len="med"/>
          </a:ln>
          <a:effectLst/>
        </p:spPr>
      </p:pic>
      <p:sp>
        <p:nvSpPr>
          <p:cNvPr id="8" name="TextBox 7"/>
          <p:cNvSpPr txBox="1"/>
          <p:nvPr/>
        </p:nvSpPr>
        <p:spPr>
          <a:xfrm>
            <a:off x="2145792" y="5193792"/>
            <a:ext cx="3596640" cy="246221"/>
          </a:xfrm>
          <a:prstGeom prst="rect">
            <a:avLst/>
          </a:prstGeom>
          <a:noFill/>
        </p:spPr>
        <p:txBody>
          <a:bodyPr wrap="square" rtlCol="0">
            <a:spAutoFit/>
          </a:bodyPr>
          <a:lstStyle/>
          <a:p>
            <a:r>
              <a:rPr lang="en-US" sz="1000" dirty="0" smtClean="0"/>
              <a:t>Stelter 2008 Study</a:t>
            </a:r>
            <a:endParaRPr lang="en-US" sz="1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wipe(left)">
                                      <p:cBhvr>
                                        <p:cTn id="7"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p:cNvSpPr>
          <p:nvPr/>
        </p:nvSpPr>
        <p:spPr bwMode="auto">
          <a:xfrm>
            <a:off x="1053933" y="1979548"/>
            <a:ext cx="8229823" cy="803672"/>
          </a:xfrm>
          <a:prstGeom prst="rect">
            <a:avLst/>
          </a:prstGeom>
          <a:noFill/>
          <a:ln w="12700" cap="flat" cmpd="sng">
            <a:noFill/>
            <a:prstDash val="solid"/>
            <a:miter lim="0"/>
            <a:headEnd/>
            <a:tailEnd/>
          </a:ln>
          <a:effectLst/>
        </p:spPr>
        <p:txBody>
          <a:bodyPr lIns="38098" tIns="38098" rIns="38098" bIns="38098"/>
          <a:lstStyle/>
          <a:p>
            <a:pPr defTabSz="914145">
              <a:buClr>
                <a:srgbClr val="BA5205"/>
              </a:buClr>
            </a:pPr>
            <a:r>
              <a:rPr lang="en-US" sz="3200" dirty="0">
                <a:solidFill>
                  <a:srgbClr val="C00000"/>
                </a:solidFill>
                <a:latin typeface="+mj-lt"/>
                <a:cs typeface="Arial" pitchFamily="34" charset="0"/>
                <a:sym typeface="Arial" pitchFamily="34" charset="0"/>
              </a:rPr>
              <a:t>25% Society Growth</a:t>
            </a:r>
          </a:p>
          <a:p>
            <a:pPr defTabSz="914145">
              <a:buClr>
                <a:srgbClr val="BA5205"/>
              </a:buClr>
            </a:pPr>
            <a:r>
              <a:rPr lang="en-US" i="1" dirty="0">
                <a:solidFill>
                  <a:srgbClr val="A9A39B"/>
                </a:solidFill>
                <a:latin typeface="+mj-lt"/>
                <a:cs typeface="Arial" pitchFamily="34" charset="0"/>
                <a:sym typeface="Arial" pitchFamily="34" charset="0"/>
              </a:rPr>
              <a:t>The Stelter Company’s 2010 Client Survey</a:t>
            </a:r>
            <a:endParaRPr lang="en-US" dirty="0">
              <a:solidFill>
                <a:srgbClr val="A9A39B"/>
              </a:solidFill>
              <a:latin typeface="+mj-lt"/>
            </a:endParaRPr>
          </a:p>
        </p:txBody>
      </p:sp>
      <p:sp>
        <p:nvSpPr>
          <p:cNvPr id="14343" name="Rectangle 7"/>
          <p:cNvSpPr>
            <a:spLocks/>
          </p:cNvSpPr>
          <p:nvPr/>
        </p:nvSpPr>
        <p:spPr bwMode="auto">
          <a:xfrm>
            <a:off x="1060630" y="3202914"/>
            <a:ext cx="5815658" cy="1088669"/>
          </a:xfrm>
          <a:prstGeom prst="rect">
            <a:avLst/>
          </a:prstGeom>
          <a:noFill/>
          <a:ln w="12700" cap="flat" cmpd="sng">
            <a:noFill/>
            <a:prstDash val="solid"/>
            <a:miter lim="0"/>
            <a:headEnd/>
            <a:tailEnd/>
          </a:ln>
          <a:effectLst/>
        </p:spPr>
        <p:txBody>
          <a:bodyPr lIns="38098" tIns="38098" rIns="38098" bIns="38098"/>
          <a:lstStyle/>
          <a:p>
            <a:pPr marL="342665" indent="-342665" defTabSz="914145">
              <a:lnSpc>
                <a:spcPct val="120000"/>
              </a:lnSpc>
              <a:spcBef>
                <a:spcPts val="281"/>
              </a:spcBef>
              <a:buClr>
                <a:srgbClr val="808080"/>
              </a:buClr>
              <a:buSzPct val="100000"/>
              <a:buFontTx/>
              <a:buChar char="•"/>
            </a:pPr>
            <a:r>
              <a:rPr lang="en-US" sz="2000" dirty="0">
                <a:solidFill>
                  <a:srgbClr val="656565"/>
                </a:solidFill>
                <a:latin typeface="+mj-lt"/>
                <a:cs typeface="Arial" pitchFamily="34" charset="0"/>
                <a:sym typeface="Arial" pitchFamily="34" charset="0"/>
              </a:rPr>
              <a:t>Organizations who actively promote planned gifts have seen a </a:t>
            </a:r>
            <a:r>
              <a:rPr lang="en-US" sz="2000" spc="-150" dirty="0">
                <a:solidFill>
                  <a:srgbClr val="656565"/>
                </a:solidFill>
                <a:latin typeface="+mj-lt"/>
                <a:cs typeface="Arial" pitchFamily="34" charset="0"/>
                <a:sym typeface="Arial" pitchFamily="34" charset="0"/>
              </a:rPr>
              <a:t>25</a:t>
            </a:r>
            <a:r>
              <a:rPr lang="en-US" sz="2000" dirty="0">
                <a:solidFill>
                  <a:srgbClr val="656565"/>
                </a:solidFill>
                <a:latin typeface="+mj-lt"/>
                <a:cs typeface="Arial" pitchFamily="34" charset="0"/>
                <a:sym typeface="Arial" pitchFamily="34" charset="0"/>
              </a:rPr>
              <a:t>% increase in their society over a four year period</a:t>
            </a:r>
            <a:endParaRPr lang="en-US" dirty="0">
              <a:solidFill>
                <a:srgbClr val="656565"/>
              </a:solidFill>
              <a:latin typeface="+mj-lt"/>
            </a:endParaRPr>
          </a:p>
        </p:txBody>
      </p:sp>
      <p:sp>
        <p:nvSpPr>
          <p:cNvPr id="9" name="Title 1"/>
          <p:cNvSpPr txBox="1">
            <a:spLocks/>
          </p:cNvSpPr>
          <p:nvPr/>
        </p:nvSpPr>
        <p:spPr>
          <a:xfrm>
            <a:off x="493776" y="445326"/>
            <a:ext cx="8229600" cy="834834"/>
          </a:xfrm>
          <a:prstGeom prst="rect">
            <a:avLst/>
          </a:prstGeom>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j-lt"/>
                <a:ea typeface="+mj-ea"/>
                <a:cs typeface="Century Gothic"/>
              </a:rPr>
              <a:t>Why Planned Giving?</a:t>
            </a:r>
            <a:endParaRPr kumimoji="0" lang="en-US" sz="40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mj-lt"/>
              <a:ea typeface="+mj-ea"/>
              <a:cs typeface="Century Gothic"/>
            </a:endParaRPr>
          </a:p>
        </p:txBody>
      </p:sp>
    </p:spTree>
  </p:cSld>
  <p:clrMapOvr>
    <a:masterClrMapping/>
  </p:clrMapOvr>
  <p:transition xmlns:p14="http://schemas.microsoft.com/office/powerpoint/2010/main" spd="med"/>
</p:sld>
</file>

<file path=ppt/theme/theme1.xml><?xml version="1.0" encoding="utf-8"?>
<a:theme xmlns:a="http://schemas.openxmlformats.org/drawingml/2006/main" name="Office Theme">
  <a:themeElements>
    <a:clrScheme name="Custom 11">
      <a:dk1>
        <a:srgbClr val="5D4F4B"/>
      </a:dk1>
      <a:lt1>
        <a:sysClr val="window" lastClr="FFFFFF"/>
      </a:lt1>
      <a:dk2>
        <a:srgbClr val="562E60"/>
      </a:dk2>
      <a:lt2>
        <a:srgbClr val="F7DA8C"/>
      </a:lt2>
      <a:accent1>
        <a:srgbClr val="4F81BD"/>
      </a:accent1>
      <a:accent2>
        <a:srgbClr val="C0504D"/>
      </a:accent2>
      <a:accent3>
        <a:srgbClr val="90C359"/>
      </a:accent3>
      <a:accent4>
        <a:srgbClr val="8064A2"/>
      </a:accent4>
      <a:accent5>
        <a:srgbClr val="A0C9EC"/>
      </a:accent5>
      <a:accent6>
        <a:srgbClr val="F4B5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3704</TotalTime>
  <Words>1904</Words>
  <Application>Microsoft Macintosh PowerPoint</Application>
  <PresentationFormat>On-screen Show (4:3)</PresentationFormat>
  <Paragraphs>291</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Chart</vt:lpstr>
      <vt:lpstr>Executive Summary for RMHC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2013 Marketing Campaigns</vt:lpstr>
      <vt:lpstr>RESULTS: Direct Mail </vt:lpstr>
      <vt:lpstr>RESULTS: Direct Mail </vt:lpstr>
      <vt:lpstr>2013 Events</vt:lpstr>
      <vt:lpstr>RESULTS: Microsite</vt:lpstr>
      <vt:lpstr>RESULTS: eMarketing</vt:lpstr>
      <vt:lpstr>RESULTS: eMarketing</vt:lpstr>
      <vt:lpstr>RESULTS: Total Gifts Received</vt:lpstr>
      <vt:lpstr>Planned Giving Marketing Campaign  Proposal for 2014</vt:lpstr>
      <vt:lpstr>Planned Giving Marketing Investment Proposal for 2014</vt:lpstr>
      <vt:lpstr>Questions?</vt:lpstr>
    </vt:vector>
  </TitlesOfParts>
  <Company>McDonald's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RMHC Impact Study</dc:title>
  <dc:creator>smith jennifer</dc:creator>
  <cp:lastModifiedBy>Jamie Keomanivong</cp:lastModifiedBy>
  <cp:revision>318</cp:revision>
  <cp:lastPrinted>2013-07-10T16:12:54Z</cp:lastPrinted>
  <dcterms:created xsi:type="dcterms:W3CDTF">2013-01-16T22:32:04Z</dcterms:created>
  <dcterms:modified xsi:type="dcterms:W3CDTF">2013-07-25T13:46:13Z</dcterms:modified>
</cp:coreProperties>
</file>